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99" r:id="rId3"/>
    <p:sldId id="300" r:id="rId4"/>
    <p:sldId id="301" r:id="rId5"/>
    <p:sldId id="304" r:id="rId6"/>
    <p:sldId id="303" r:id="rId7"/>
    <p:sldId id="309" r:id="rId8"/>
    <p:sldId id="308" r:id="rId9"/>
    <p:sldId id="307" r:id="rId10"/>
    <p:sldId id="306" r:id="rId11"/>
    <p:sldId id="305" r:id="rId12"/>
    <p:sldId id="302" r:id="rId13"/>
    <p:sldId id="276" r:id="rId14"/>
    <p:sldId id="277" r:id="rId15"/>
    <p:sldId id="278" r:id="rId16"/>
    <p:sldId id="279" r:id="rId17"/>
    <p:sldId id="281" r:id="rId18"/>
    <p:sldId id="286" r:id="rId19"/>
    <p:sldId id="282" r:id="rId20"/>
    <p:sldId id="285" r:id="rId21"/>
    <p:sldId id="283" r:id="rId22"/>
    <p:sldId id="280" r:id="rId23"/>
    <p:sldId id="284" r:id="rId24"/>
    <p:sldId id="295" r:id="rId25"/>
    <p:sldId id="287" r:id="rId26"/>
    <p:sldId id="288" r:id="rId27"/>
    <p:sldId id="298" r:id="rId28"/>
    <p:sldId id="297" r:id="rId29"/>
    <p:sldId id="289" r:id="rId30"/>
    <p:sldId id="290" r:id="rId31"/>
    <p:sldId id="291" r:id="rId32"/>
    <p:sldId id="292" r:id="rId33"/>
    <p:sldId id="293" r:id="rId34"/>
    <p:sldId id="294" r:id="rId35"/>
    <p:sldId id="311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1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727" autoAdjust="0"/>
  </p:normalViewPr>
  <p:slideViewPr>
    <p:cSldViewPr snapToGrid="0" snapToObjects="1">
      <p:cViewPr varScale="1">
        <p:scale>
          <a:sx n="85" d="100"/>
          <a:sy n="85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7947C-4841-8C4B-A7F3-B9E994758893}" type="datetimeFigureOut">
              <a:rPr lang="it-IT" smtClean="0"/>
              <a:t>20/06/15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A1095-6B3C-FA4C-BC44-B106B634D4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89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dirty="0" smtClean="0"/>
              <a:t>Trascinare l'immagine </a:t>
            </a:r>
            <a:r>
              <a:rPr lang="it-IT" smtClean="0"/>
              <a:t>su un segnaposto o </a:t>
            </a:r>
            <a:r>
              <a:rPr lang="it-IT" dirty="0" smtClean="0"/>
              <a:t>fare clic sull'icona per aggiungerla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,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svoyageurs.medecinsdumonde.org/" TargetMode="Externa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mi.repubblica.it/UserFiles/limes/Image/carte4/311_tsunami_800.jpg" TargetMode="Externa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23642" y="515619"/>
            <a:ext cx="5615557" cy="1296248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chemeClr val="bg1"/>
                </a:solidFill>
              </a:rPr>
              <a:t>SPRAR</a:t>
            </a:r>
            <a:endParaRPr lang="it-IT" sz="6000" dirty="0">
              <a:solidFill>
                <a:schemeClr val="bg1"/>
              </a:solidFill>
            </a:endParaRPr>
          </a:p>
        </p:txBody>
      </p:sp>
      <p:pic>
        <p:nvPicPr>
          <p:cNvPr id="4" name="Immagine 3" descr="logode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" y="1248374"/>
            <a:ext cx="1600200" cy="1813560"/>
          </a:xfrm>
          <a:prstGeom prst="rect">
            <a:avLst/>
          </a:prstGeom>
        </p:spPr>
      </p:pic>
      <p:pic>
        <p:nvPicPr>
          <p:cNvPr id="9" name="Immagine 8" descr="Logo Spr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5" y="4274670"/>
            <a:ext cx="3289300" cy="24638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223642" y="2302851"/>
            <a:ext cx="56155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FF"/>
                </a:solidFill>
              </a:rPr>
              <a:t>Cenni storici sulle origini in Italia del Sistema di Protezione per Richiedenti Asilo e Rifugiati</a:t>
            </a:r>
            <a:endParaRPr 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6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5 - Isola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8" y="254000"/>
            <a:ext cx="8581464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6 Lombard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0"/>
            <a:ext cx="6134100" cy="6832600"/>
          </a:xfrm>
          <a:prstGeom prst="rect">
            <a:avLst/>
          </a:prstGeom>
        </p:spPr>
      </p:pic>
      <p:pic>
        <p:nvPicPr>
          <p:cNvPr id="6" name="Immagine 5" descr="07 - Recap Regio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" y="0"/>
            <a:ext cx="3009899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9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23642" y="515619"/>
            <a:ext cx="5615557" cy="1296248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chemeClr val="bg1"/>
                </a:solidFill>
              </a:rPr>
              <a:t>SPRAR</a:t>
            </a:r>
            <a:endParaRPr lang="it-IT" sz="6000" dirty="0">
              <a:solidFill>
                <a:schemeClr val="bg1"/>
              </a:solidFill>
            </a:endParaRPr>
          </a:p>
        </p:txBody>
      </p:sp>
      <p:pic>
        <p:nvPicPr>
          <p:cNvPr id="4" name="Immagine 3" descr="logode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" y="1248374"/>
            <a:ext cx="1600200" cy="1813560"/>
          </a:xfrm>
          <a:prstGeom prst="rect">
            <a:avLst/>
          </a:prstGeom>
        </p:spPr>
      </p:pic>
      <p:pic>
        <p:nvPicPr>
          <p:cNvPr id="9" name="Immagine 8" descr="Logo Spr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5" y="4274670"/>
            <a:ext cx="3289300" cy="24638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223642" y="2302851"/>
            <a:ext cx="56155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FFFF"/>
                </a:solidFill>
              </a:rPr>
              <a:t>Dati e statistiche per una corretta interpretazione del fenomeno dei Richiedenti </a:t>
            </a:r>
            <a:r>
              <a:rPr lang="it-IT" sz="2400" dirty="0" smtClean="0">
                <a:solidFill>
                  <a:srgbClr val="FFFFFF"/>
                </a:solidFill>
              </a:rPr>
              <a:t>Asilo</a:t>
            </a:r>
            <a:endParaRPr 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3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608975"/>
            <a:ext cx="8288886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Contestualizzare il fenomeno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2209800"/>
            <a:ext cx="8288886" cy="39163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it-IT" dirty="0" smtClean="0">
                <a:solidFill>
                  <a:srgbClr val="FFFFFF"/>
                </a:solidFill>
              </a:rPr>
              <a:t>Siamo gli unici ad accogliere?</a:t>
            </a:r>
          </a:p>
          <a:p>
            <a:pPr>
              <a:buClr>
                <a:srgbClr val="FFFF00"/>
              </a:buClr>
            </a:pPr>
            <a:r>
              <a:rPr lang="it-IT" dirty="0" smtClean="0">
                <a:solidFill>
                  <a:srgbClr val="FFFFFF"/>
                </a:solidFill>
              </a:rPr>
              <a:t>C’è un’invasione in corso?</a:t>
            </a:r>
          </a:p>
          <a:p>
            <a:pPr>
              <a:buClr>
                <a:srgbClr val="FFFF00"/>
              </a:buClr>
            </a:pPr>
            <a:r>
              <a:rPr lang="it-IT" dirty="0" smtClean="0">
                <a:solidFill>
                  <a:srgbClr val="FFFFFF"/>
                </a:solidFill>
              </a:rPr>
              <a:t>Tra coloro che arrivano in Italia, solo una minima parte è meritevole di ricevere protezione internazionale?</a:t>
            </a:r>
          </a:p>
          <a:p>
            <a:pPr>
              <a:buClr>
                <a:srgbClr val="FFFF00"/>
              </a:buClr>
            </a:pPr>
            <a:r>
              <a:rPr lang="it-IT" dirty="0" smtClean="0">
                <a:solidFill>
                  <a:srgbClr val="FFFFFF"/>
                </a:solidFill>
              </a:rPr>
              <a:t>Motivi della fuga </a:t>
            </a:r>
          </a:p>
          <a:p>
            <a:pPr>
              <a:buClr>
                <a:srgbClr val="FFFF00"/>
              </a:buClr>
            </a:pPr>
            <a:r>
              <a:rPr lang="it-IT" dirty="0" smtClean="0">
                <a:solidFill>
                  <a:srgbClr val="FFFFFF"/>
                </a:solidFill>
              </a:rPr>
              <a:t>La leggenda delle vacanze italiane a 35€ al giorno</a:t>
            </a:r>
          </a:p>
          <a:p>
            <a:pPr>
              <a:buClr>
                <a:srgbClr val="FFFF00"/>
              </a:buClr>
            </a:pPr>
            <a:r>
              <a:rPr lang="it-IT" dirty="0" smtClean="0">
                <a:solidFill>
                  <a:srgbClr val="FFFFFF"/>
                </a:solidFill>
              </a:rPr>
              <a:t>Rifugiati mantenuti negli </a:t>
            </a:r>
            <a:r>
              <a:rPr lang="it-IT" dirty="0" err="1" smtClean="0">
                <a:solidFill>
                  <a:srgbClr val="FFFFFF"/>
                </a:solidFill>
              </a:rPr>
              <a:t>alberghI</a:t>
            </a:r>
            <a:endParaRPr lang="it-IT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1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Siamo gli unici ad accogliere?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61352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</a:pPr>
            <a:r>
              <a:rPr lang="it-IT" b="1" dirty="0" smtClean="0">
                <a:solidFill>
                  <a:srgbClr val="FFFFFF"/>
                </a:solidFill>
              </a:rPr>
              <a:t>L’86% dei rifugiati </a:t>
            </a:r>
            <a:r>
              <a:rPr lang="it-IT" dirty="0" smtClean="0">
                <a:solidFill>
                  <a:srgbClr val="FFFFFF"/>
                </a:solidFill>
              </a:rPr>
              <a:t>è accolto in paesi del c.d. </a:t>
            </a:r>
            <a:r>
              <a:rPr lang="it-IT" b="1" dirty="0" smtClean="0">
                <a:solidFill>
                  <a:srgbClr val="FFFFFF"/>
                </a:solidFill>
              </a:rPr>
              <a:t>Terzo mondo.</a:t>
            </a:r>
            <a:r>
              <a:rPr lang="it-IT" dirty="0" smtClean="0">
                <a:solidFill>
                  <a:srgbClr val="FFFFFF"/>
                </a:solidFill>
              </a:rPr>
              <a:t> Dieci anni fa era il 70%. L’UE  ne accoglie meno del 15%</a:t>
            </a:r>
          </a:p>
          <a:p>
            <a:pPr>
              <a:buClr>
                <a:srgbClr val="FFFF00"/>
              </a:buClr>
            </a:pPr>
            <a:r>
              <a:rPr lang="it-IT" dirty="0" smtClean="0">
                <a:solidFill>
                  <a:srgbClr val="FFFFFF"/>
                </a:solidFill>
              </a:rPr>
              <a:t>Il </a:t>
            </a:r>
            <a:r>
              <a:rPr lang="it-IT" dirty="0">
                <a:solidFill>
                  <a:srgbClr val="FFFFFF"/>
                </a:solidFill>
              </a:rPr>
              <a:t>primo paese al mondo per numero di rifugiati accolti è sempre il Pakistan (1.6 milioni</a:t>
            </a:r>
            <a:r>
              <a:rPr lang="it-IT" dirty="0" smtClean="0">
                <a:solidFill>
                  <a:srgbClr val="FFFFFF"/>
                </a:solidFill>
              </a:rPr>
              <a:t>)</a:t>
            </a:r>
          </a:p>
          <a:p>
            <a:pPr>
              <a:buClr>
                <a:srgbClr val="FFFF00"/>
              </a:buClr>
            </a:pPr>
            <a:r>
              <a:rPr lang="it-IT" dirty="0" smtClean="0">
                <a:solidFill>
                  <a:srgbClr val="FFFFFF"/>
                </a:solidFill>
              </a:rPr>
              <a:t>Il Libano è stato il paese che nel corso degli ultimi anni ha subito maggiormente l'incremento esponenziale di persone in cerca di protezione a causa della guerra in corso in Siria. Nel 2014 ha già accolto 1.1 milioni, diventando il 2° paese in questa triste classifica (3 anni fa era 69°)</a:t>
            </a:r>
          </a:p>
          <a:p>
            <a:pPr>
              <a:buClr>
                <a:srgbClr val="FFFF00"/>
              </a:buClr>
            </a:pPr>
            <a:r>
              <a:rPr lang="it-IT" dirty="0" smtClean="0">
                <a:solidFill>
                  <a:srgbClr val="FFFFFF"/>
                </a:solidFill>
              </a:rPr>
              <a:t>L'Iran</a:t>
            </a:r>
            <a:r>
              <a:rPr lang="it-IT" dirty="0">
                <a:solidFill>
                  <a:srgbClr val="FFFFFF"/>
                </a:solidFill>
              </a:rPr>
              <a:t>, sempre nel 2014 ha registrato un numero di rifugiati pari a 950.000 afghani e circa 32.000 iracheni. Totale: </a:t>
            </a:r>
            <a:r>
              <a:rPr lang="it-IT" dirty="0" smtClean="0">
                <a:solidFill>
                  <a:srgbClr val="FFFFFF"/>
                </a:solidFill>
              </a:rPr>
              <a:t>982.000</a:t>
            </a:r>
            <a:endParaRPr lang="it-IT" dirty="0">
              <a:solidFill>
                <a:srgbClr val="FFFFFF"/>
              </a:solidFill>
            </a:endParaRPr>
          </a:p>
          <a:p>
            <a:pPr>
              <a:buClr>
                <a:srgbClr val="FFFF00"/>
              </a:buClr>
            </a:pPr>
            <a:r>
              <a:rPr lang="it-IT" dirty="0">
                <a:solidFill>
                  <a:srgbClr val="FFFFFF"/>
                </a:solidFill>
              </a:rPr>
              <a:t>Turchia e Giordania sono inevitabilmente investite dalla crisi siriana: Rispettivamente 824.400 persone e </a:t>
            </a:r>
            <a:r>
              <a:rPr lang="it-IT" dirty="0" smtClean="0">
                <a:solidFill>
                  <a:srgbClr val="FFFFFF"/>
                </a:solidFill>
              </a:rPr>
              <a:t>736.600</a:t>
            </a:r>
            <a:endParaRPr lang="it-IT" dirty="0">
              <a:solidFill>
                <a:srgbClr val="FFFFFF"/>
              </a:solidFill>
            </a:endParaRPr>
          </a:p>
          <a:p>
            <a:pPr>
              <a:buClr>
                <a:srgbClr val="FFFF00"/>
              </a:buClr>
            </a:pPr>
            <a:r>
              <a:rPr lang="it-IT" dirty="0">
                <a:solidFill>
                  <a:srgbClr val="FFFFFF"/>
                </a:solidFill>
              </a:rPr>
              <a:t>Seguono paesi come l'Etiopia, il Kenya e il Chad.</a:t>
            </a:r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b="1" dirty="0">
              <a:solidFill>
                <a:srgbClr val="FFFFFF"/>
              </a:solidFill>
            </a:endParaRPr>
          </a:p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5651" y="6413928"/>
            <a:ext cx="82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Dati: UNHCR 2014 </a:t>
            </a:r>
            <a:r>
              <a:rPr lang="it-IT" sz="1400" i="1" dirty="0" err="1" smtClean="0">
                <a:solidFill>
                  <a:srgbClr val="FFFFFF"/>
                </a:solidFill>
              </a:rPr>
              <a:t>Mid</a:t>
            </a:r>
            <a:r>
              <a:rPr lang="it-IT" sz="1400" i="1" dirty="0" smtClean="0">
                <a:solidFill>
                  <a:srgbClr val="FFFFFF"/>
                </a:solidFill>
              </a:rPr>
              <a:t> Global Trends</a:t>
            </a:r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Siamo gli unici ad accogliere?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pic>
        <p:nvPicPr>
          <p:cNvPr id="6" name="Immagine 5" descr="Schermata 05-2457161 alle 18.04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6" y="2327478"/>
            <a:ext cx="4851400" cy="35433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7199" y="1671801"/>
            <a:ext cx="845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Top 10 Paesi per accoglienza Rifugiati (2014)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5651" y="6413928"/>
            <a:ext cx="82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Dati: UNHCR 2014 </a:t>
            </a:r>
            <a:r>
              <a:rPr lang="it-IT" sz="1400" i="1" dirty="0" err="1" smtClean="0">
                <a:solidFill>
                  <a:srgbClr val="FFFFFF"/>
                </a:solidFill>
              </a:rPr>
              <a:t>Mid</a:t>
            </a:r>
            <a:r>
              <a:rPr lang="it-IT" sz="1400" i="1" dirty="0" smtClean="0">
                <a:solidFill>
                  <a:srgbClr val="FFFFFF"/>
                </a:solidFill>
              </a:rPr>
              <a:t> Global Trends</a:t>
            </a:r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7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Siamo gli unici ad accogliere?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pic>
        <p:nvPicPr>
          <p:cNvPr id="4" name="Immagine 3" descr="00 - Mappa Mondo Paesi che accolgo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" y="2277414"/>
            <a:ext cx="8686801" cy="41847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457199" y="1671801"/>
            <a:ext cx="845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Volume richiedenti asilo nel mondo (2014)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Siamo gli unici ad accogliere?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671801"/>
            <a:ext cx="845669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 dirty="0" smtClean="0">
                <a:solidFill>
                  <a:srgbClr val="FFFFFF"/>
                </a:solidFill>
              </a:rPr>
              <a:t>Libia 2011: scenario emblematico</a:t>
            </a:r>
          </a:p>
          <a:p>
            <a:pPr>
              <a:spcBef>
                <a:spcPct val="50000"/>
              </a:spcBef>
            </a:pPr>
            <a:r>
              <a:rPr lang="it-IT" dirty="0" smtClean="0">
                <a:solidFill>
                  <a:srgbClr val="FFFFFF"/>
                </a:solidFill>
              </a:rPr>
              <a:t>Secondo UNHCR, la guerra civile del 2011 ha provocato l’espatrio di 660 mila cittadini libici e 550 mila rifugiati interni al paese (</a:t>
            </a:r>
            <a:r>
              <a:rPr lang="it-IT" i="1" dirty="0" err="1" smtClean="0">
                <a:solidFill>
                  <a:srgbClr val="FFFFFF"/>
                </a:solidFill>
              </a:rPr>
              <a:t>Internal</a:t>
            </a:r>
            <a:r>
              <a:rPr lang="it-IT" i="1" dirty="0" smtClean="0">
                <a:solidFill>
                  <a:srgbClr val="FFFFFF"/>
                </a:solidFill>
              </a:rPr>
              <a:t> </a:t>
            </a:r>
            <a:r>
              <a:rPr lang="it-IT" i="1" dirty="0" err="1" smtClean="0">
                <a:solidFill>
                  <a:srgbClr val="FFFFFF"/>
                </a:solidFill>
              </a:rPr>
              <a:t>Displaced</a:t>
            </a:r>
            <a:r>
              <a:rPr lang="it-IT" i="1" dirty="0" smtClean="0">
                <a:solidFill>
                  <a:srgbClr val="FFFFFF"/>
                </a:solidFill>
              </a:rPr>
              <a:t> </a:t>
            </a:r>
            <a:r>
              <a:rPr lang="it-IT" i="1" dirty="0" err="1" smtClean="0">
                <a:solidFill>
                  <a:srgbClr val="FFFFFF"/>
                </a:solidFill>
              </a:rPr>
              <a:t>Persons</a:t>
            </a:r>
            <a:r>
              <a:rPr lang="it-IT" dirty="0" smtClean="0">
                <a:solidFill>
                  <a:srgbClr val="FFFFFF"/>
                </a:solidFill>
              </a:rPr>
              <a:t>), un numero pari a </a:t>
            </a:r>
            <a:r>
              <a:rPr lang="it-IT" dirty="0" smtClean="0">
                <a:solidFill>
                  <a:schemeClr val="bg1"/>
                </a:solidFill>
              </a:rPr>
              <a:t>circa il 10 per cento della popolazione libica.</a:t>
            </a:r>
          </a:p>
          <a:p>
            <a:pPr>
              <a:spcBef>
                <a:spcPct val="50000"/>
              </a:spcBef>
            </a:pPr>
            <a:r>
              <a:rPr lang="it-IT" dirty="0" smtClean="0">
                <a:solidFill>
                  <a:schemeClr val="bg1"/>
                </a:solidFill>
              </a:rPr>
              <a:t>Secondo OIM nel corso del 2011 796.915 migranti sono usciti dalla Libia, dirigendosi per la maggior parte verso Tunisia ed Egitto, che hanno accolto rispettivamente 345.238 (43%) e 263.554 (33%) immigrati rientrati e migranti di paesi terzi in fuga dalla Libia. </a:t>
            </a:r>
          </a:p>
          <a:p>
            <a:pPr>
              <a:spcBef>
                <a:spcPct val="50000"/>
              </a:spcBef>
            </a:pPr>
            <a:r>
              <a:rPr lang="it-IT" dirty="0" smtClean="0">
                <a:solidFill>
                  <a:schemeClr val="bg1"/>
                </a:solidFill>
              </a:rPr>
              <a:t>Fra i migranti fuoriusciti, il 55% dei censiti da OIM è costituita da emigrati rientranti nei propri paesi d’origine: 173.873 egiziani, 136.749 tunisini, 79.015 nigeriani, 50.874 ciadiani e 1.666 algerini.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Solo una parte minima dei profughi ha preso la via del mare: circa 26 mila migranti in fuga dalla Libia sono arrivati in Italia (3,4 per cento del totale) e poco più di 1.500 a Malta.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Dati: International Organization on Migration (IOM)</a:t>
            </a:r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7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Siamo gli unici ad accogliere?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671801"/>
            <a:ext cx="84566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FF"/>
                </a:solidFill>
              </a:rPr>
              <a:t>Siria 2014</a:t>
            </a:r>
          </a:p>
          <a:p>
            <a:endParaRPr lang="it-IT" dirty="0" smtClean="0">
              <a:solidFill>
                <a:srgbClr val="FFFFFF"/>
              </a:solidFill>
            </a:endParaRPr>
          </a:p>
          <a:p>
            <a:r>
              <a:rPr lang="it-IT" dirty="0" smtClean="0">
                <a:solidFill>
                  <a:srgbClr val="FFFFFF"/>
                </a:solidFill>
              </a:rPr>
              <a:t>Nel 2014 </a:t>
            </a:r>
            <a:r>
              <a:rPr lang="it-IT" dirty="0">
                <a:solidFill>
                  <a:srgbClr val="FFFFFF"/>
                </a:solidFill>
              </a:rPr>
              <a:t>i rifugiati in fuga dalla </a:t>
            </a:r>
            <a:r>
              <a:rPr lang="it-IT" dirty="0" smtClean="0">
                <a:solidFill>
                  <a:srgbClr val="FFFFFF"/>
                </a:solidFill>
              </a:rPr>
              <a:t>Siria </a:t>
            </a:r>
            <a:r>
              <a:rPr lang="it-IT" dirty="0">
                <a:solidFill>
                  <a:srgbClr val="FFFFFF"/>
                </a:solidFill>
              </a:rPr>
              <a:t>sono stati quantificati in 3 milioni. Di questi</a:t>
            </a:r>
            <a:r>
              <a:rPr lang="it-IT" dirty="0" smtClean="0">
                <a:solidFill>
                  <a:srgbClr val="FFFFFF"/>
                </a:solidFill>
              </a:rPr>
              <a:t>:</a:t>
            </a:r>
          </a:p>
          <a:p>
            <a:endParaRPr lang="it-IT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it-IT" dirty="0">
                <a:solidFill>
                  <a:srgbClr val="FFFFFF"/>
                </a:solidFill>
              </a:rPr>
              <a:t>1.180.000 </a:t>
            </a:r>
            <a:r>
              <a:rPr lang="it-IT" dirty="0" smtClean="0">
                <a:solidFill>
                  <a:srgbClr val="FFFFFF"/>
                </a:solidFill>
              </a:rPr>
              <a:t>sono stati riconosciuti </a:t>
            </a:r>
            <a:r>
              <a:rPr lang="it-IT" dirty="0">
                <a:solidFill>
                  <a:srgbClr val="FFFFFF"/>
                </a:solidFill>
              </a:rPr>
              <a:t>in Libano </a:t>
            </a:r>
            <a:r>
              <a:rPr lang="it-IT" dirty="0" smtClean="0">
                <a:solidFill>
                  <a:srgbClr val="FFFFFF"/>
                </a:solidFill>
              </a:rPr>
              <a:t>(popolazione locale: </a:t>
            </a:r>
            <a:r>
              <a:rPr lang="it-IT" dirty="0">
                <a:solidFill>
                  <a:srgbClr val="FFFFFF"/>
                </a:solidFill>
              </a:rPr>
              <a:t>5 milioni)</a:t>
            </a:r>
          </a:p>
          <a:p>
            <a:pPr marL="285750" indent="-285750">
              <a:buFont typeface="Wingdings" charset="2"/>
              <a:buChar char="q"/>
            </a:pPr>
            <a:r>
              <a:rPr lang="de-DE" dirty="0" smtClean="0">
                <a:solidFill>
                  <a:srgbClr val="FFFFFF"/>
                </a:solidFill>
              </a:rPr>
              <a:t>833.000 </a:t>
            </a:r>
            <a:r>
              <a:rPr lang="de-DE" dirty="0">
                <a:solidFill>
                  <a:srgbClr val="FFFFFF"/>
                </a:solidFill>
              </a:rPr>
              <a:t>in </a:t>
            </a:r>
            <a:r>
              <a:rPr lang="de-DE" dirty="0" err="1" smtClean="0">
                <a:solidFill>
                  <a:srgbClr val="FFFFFF"/>
                </a:solidFill>
              </a:rPr>
              <a:t>Turchia</a:t>
            </a:r>
            <a:endParaRPr lang="de-DE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it-IT" dirty="0" smtClean="0">
                <a:solidFill>
                  <a:srgbClr val="FFFFFF"/>
                </a:solidFill>
              </a:rPr>
              <a:t>615.000 </a:t>
            </a:r>
            <a:r>
              <a:rPr lang="it-IT" dirty="0">
                <a:solidFill>
                  <a:srgbClr val="FFFFFF"/>
                </a:solidFill>
              </a:rPr>
              <a:t>in Giordania</a:t>
            </a:r>
          </a:p>
          <a:p>
            <a:pPr marL="285750" indent="-285750">
              <a:buFont typeface="Wingdings" charset="2"/>
              <a:buChar char="q"/>
            </a:pPr>
            <a:r>
              <a:rPr lang="de-DE" dirty="0">
                <a:solidFill>
                  <a:srgbClr val="FFFFFF"/>
                </a:solidFill>
              </a:rPr>
              <a:t>215.000 in </a:t>
            </a:r>
            <a:r>
              <a:rPr lang="de-DE" dirty="0" err="1">
                <a:solidFill>
                  <a:srgbClr val="FFFFFF"/>
                </a:solidFill>
              </a:rPr>
              <a:t>Iraq</a:t>
            </a:r>
            <a:endParaRPr lang="de-DE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rgbClr val="FFFFFF"/>
                </a:solidFill>
              </a:rPr>
              <a:t>162.000 in </a:t>
            </a:r>
            <a:r>
              <a:rPr lang="nl-NL" dirty="0" err="1">
                <a:solidFill>
                  <a:srgbClr val="FFFFFF"/>
                </a:solidFill>
              </a:rPr>
              <a:t>Nord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Africa</a:t>
            </a:r>
            <a:endParaRPr lang="nl-NL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q"/>
            </a:pPr>
            <a:endParaRPr lang="it-IT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it-IT" dirty="0">
                <a:solidFill>
                  <a:srgbClr val="FFFFFF"/>
                </a:solidFill>
              </a:rPr>
              <a:t>48.000 si sono divisi all'interno dei 44 paesi più industrializzati</a:t>
            </a:r>
          </a:p>
          <a:p>
            <a:pPr marL="285750" indent="-285750">
              <a:buFont typeface="Wingdings" charset="2"/>
              <a:buChar char="q"/>
            </a:pPr>
            <a:endParaRPr lang="it-IT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de-DE" dirty="0" smtClean="0">
                <a:solidFill>
                  <a:srgbClr val="FFFFFF"/>
                </a:solidFill>
              </a:rPr>
              <a:t>Di </a:t>
            </a:r>
            <a:r>
              <a:rPr lang="de-DE" dirty="0" err="1" smtClean="0">
                <a:solidFill>
                  <a:srgbClr val="FFFFFF"/>
                </a:solidFill>
              </a:rPr>
              <a:t>questi</a:t>
            </a:r>
            <a:r>
              <a:rPr lang="de-DE" dirty="0" smtClean="0">
                <a:solidFill>
                  <a:srgbClr val="FFFFFF"/>
                </a:solidFill>
              </a:rPr>
              <a:t>, 11.000 </a:t>
            </a:r>
            <a:r>
              <a:rPr lang="de-DE" dirty="0">
                <a:solidFill>
                  <a:srgbClr val="FFFFFF"/>
                </a:solidFill>
              </a:rPr>
              <a:t>in </a:t>
            </a:r>
            <a:r>
              <a:rPr lang="de-DE" dirty="0" smtClean="0">
                <a:solidFill>
                  <a:srgbClr val="FFFFFF"/>
                </a:solidFill>
              </a:rPr>
              <a:t>Italia (3,4% del totale)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Dati: International Organization on Migration (IOM)</a:t>
            </a:r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6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Siamo gli unici ad accogliere?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smtClean="0">
              <a:solidFill>
                <a:srgbClr val="FFFFFF"/>
              </a:solidFill>
            </a:endParaRPr>
          </a:p>
          <a:p>
            <a:endParaRPr lang="it-IT" smtClean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401319"/>
            <a:ext cx="845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FFFFFF"/>
              </a:solidFill>
            </a:endParaRPr>
          </a:p>
          <a:p>
            <a:r>
              <a:rPr lang="it-IT" dirty="0" smtClean="0">
                <a:solidFill>
                  <a:srgbClr val="FFFFFF"/>
                </a:solidFill>
              </a:rPr>
              <a:t>Domande di asilo di richiedenti siriani nei 44 paesi più industrializzati (2014)</a:t>
            </a:r>
          </a:p>
          <a:p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Dati: UNHCR</a:t>
            </a:r>
            <a:endParaRPr lang="it-IT" sz="1400" i="1" dirty="0">
              <a:solidFill>
                <a:srgbClr val="FFFFFF"/>
              </a:solidFill>
            </a:endParaRPr>
          </a:p>
        </p:txBody>
      </p:sp>
      <p:pic>
        <p:nvPicPr>
          <p:cNvPr id="4" name="Immagine 3" descr="00 - Dove vanno i rifugiati siria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25807"/>
            <a:ext cx="8026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618749"/>
            <a:ext cx="6508377" cy="1143000"/>
          </a:xfrm>
        </p:spPr>
        <p:txBody>
          <a:bodyPr/>
          <a:lstStyle/>
          <a:p>
            <a:r>
              <a:rPr lang="it-IT" dirty="0" smtClean="0"/>
              <a:t>Cos’è lo SPRAR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Il Sistema di protezione per richiedenti asilo e rifugiati (SPRAR) è costituito dalla rete degli enti locali che per la realizzazione di progetti di accoglienza integrata accedono, nei limiti delle risorse disponibili, al Fondo nazionale per le politiche e i servizi dell'asilo. </a:t>
            </a:r>
          </a:p>
          <a:p>
            <a:r>
              <a:rPr lang="it-IT" dirty="0" smtClean="0"/>
              <a:t>A </a:t>
            </a:r>
            <a:r>
              <a:rPr lang="it-IT" dirty="0"/>
              <a:t>livello territoriale gli enti locali, con il prezioso supporto delle realtà del terzo settore, garantiscono interventi di "accoglienza integrata" che superano la sola distribuzione di vitto e alloggio, prevedendo in modo complementare anche misure di informazione, accompagnamento, assistenza e orientamento, attraverso la costruzione di percorsi individuali di inserimento socio-economico.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7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Siamo gli unici ad accogliere?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smtClean="0">
              <a:solidFill>
                <a:srgbClr val="FFFFFF"/>
              </a:solidFill>
            </a:endParaRPr>
          </a:p>
          <a:p>
            <a:endParaRPr lang="it-IT" smtClean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401319"/>
            <a:ext cx="845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r>
              <a:rPr lang="it-IT" dirty="0" smtClean="0">
                <a:solidFill>
                  <a:srgbClr val="FFFFFF"/>
                </a:solidFill>
              </a:rPr>
              <a:t>Rifugiati Siriani in Europa: così l’anno precedente (2013)</a:t>
            </a:r>
          </a:p>
          <a:p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Dati: UNHCR</a:t>
            </a:r>
            <a:endParaRPr lang="it-IT" sz="1400" i="1" dirty="0">
              <a:solidFill>
                <a:srgbClr val="FFFFFF"/>
              </a:solidFill>
            </a:endParaRPr>
          </a:p>
        </p:txBody>
      </p:sp>
      <p:pic>
        <p:nvPicPr>
          <p:cNvPr id="8" name="Picture 7" descr="siriani_eur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703" y="2052079"/>
            <a:ext cx="6746594" cy="414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8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Siamo gli unici ad accogliere?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671801"/>
            <a:ext cx="845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UE: Confronto domande di protezione internazionale ed esiti positivi (2013)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1728" y="6413928"/>
            <a:ext cx="82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Dati: Rapporto sulla protezione internazionale in Italia 2014</a:t>
            </a:r>
            <a:endParaRPr lang="it-IT" sz="1400" i="1" dirty="0">
              <a:solidFill>
                <a:srgbClr val="FFFFFF"/>
              </a:solidFill>
            </a:endParaRPr>
          </a:p>
        </p:txBody>
      </p:sp>
      <p:pic>
        <p:nvPicPr>
          <p:cNvPr id="4" name="Immagine 3" descr="03 - 2013 Domande Protezione 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2540577"/>
            <a:ext cx="6781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9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Siamo oggetto di un’invasione?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671801"/>
            <a:ext cx="845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Distinguere tra sbarchi e domande di protezione presentate presso le Commissioni Territoriali. Andamento 1999-2013.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Dati: Rapporto sulla Protezione Internazionale in Italia 2014</a:t>
            </a:r>
            <a:endParaRPr lang="it-IT" sz="1400" i="1" dirty="0">
              <a:solidFill>
                <a:srgbClr val="FFFFFF"/>
              </a:solidFill>
            </a:endParaRPr>
          </a:p>
        </p:txBody>
      </p:sp>
      <p:pic>
        <p:nvPicPr>
          <p:cNvPr id="8" name="Immagine 7" descr="00 - Sbarchi : Domande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161179"/>
            <a:ext cx="8115300" cy="3060700"/>
          </a:xfrm>
          <a:prstGeom prst="rect">
            <a:avLst/>
          </a:prstGeom>
        </p:spPr>
      </p:pic>
      <p:pic>
        <p:nvPicPr>
          <p:cNvPr id="11" name="Immagine 10" descr="Schermata 05-2457161 alle 21.21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382371"/>
            <a:ext cx="1524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2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Siamo oggetto di un’invasione?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671801"/>
            <a:ext cx="845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UE: Rapporto Rifugiati/Popolazione Locale (Ogni 1000 abitanti) (2014)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6" name="Immagine 5" descr="Schermata 05-2457161 alle 18.3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4" y="2372489"/>
            <a:ext cx="7404100" cy="3911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5651" y="6413928"/>
            <a:ext cx="82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Dati: </a:t>
            </a:r>
            <a:r>
              <a:rPr lang="it-IT" sz="1400" i="1" dirty="0" err="1" smtClean="0">
                <a:solidFill>
                  <a:srgbClr val="FFFFFF"/>
                </a:solidFill>
              </a:rPr>
              <a:t>www.UNHCR.org</a:t>
            </a:r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Siamo oggetto di un’invasione?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671801"/>
            <a:ext cx="845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Mondo: Rapporto Rifugiati/Popolazione Locale (Ogni 1000 abitanti) (2014)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Dati: UNHCR 2014 </a:t>
            </a:r>
            <a:r>
              <a:rPr lang="it-IT" sz="1400" i="1" dirty="0" err="1" smtClean="0">
                <a:solidFill>
                  <a:srgbClr val="FFFFFF"/>
                </a:solidFill>
              </a:rPr>
              <a:t>Mid</a:t>
            </a:r>
            <a:r>
              <a:rPr lang="it-IT" sz="1400" i="1" dirty="0" smtClean="0">
                <a:solidFill>
                  <a:srgbClr val="FFFFFF"/>
                </a:solidFill>
              </a:rPr>
              <a:t> Global Trends</a:t>
            </a:r>
            <a:endParaRPr lang="it-IT" sz="1400" i="1" dirty="0">
              <a:solidFill>
                <a:srgbClr val="FFFFFF"/>
              </a:solidFill>
            </a:endParaRPr>
          </a:p>
        </p:txBody>
      </p:sp>
      <p:pic>
        <p:nvPicPr>
          <p:cNvPr id="8" name="Immagine 7" descr="Schermata 05-2457161 alle 22.33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0" y="2614083"/>
            <a:ext cx="4711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“Meritevoli di protezione? Solo una minima parte”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671801"/>
            <a:ext cx="845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Le decisioni sulle domande di protezione internazionale presentate (2013) raccontano un’altra realtà.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Dati: Rapporto sulla Protezione Internazionale 2014</a:t>
            </a:r>
            <a:endParaRPr lang="it-IT" sz="1400" i="1" dirty="0">
              <a:solidFill>
                <a:srgbClr val="FFFFFF"/>
              </a:solidFill>
            </a:endParaRPr>
          </a:p>
        </p:txBody>
      </p:sp>
      <p:pic>
        <p:nvPicPr>
          <p:cNvPr id="4" name="Immagine 3" descr="02 - Percentuale riconoscimen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608640"/>
            <a:ext cx="53086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0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31479" y="-194734"/>
            <a:ext cx="6508377" cy="1143000"/>
          </a:xfrm>
        </p:spPr>
        <p:txBody>
          <a:bodyPr/>
          <a:lstStyle/>
          <a:p>
            <a:pPr algn="ctr"/>
            <a:r>
              <a:rPr lang="it-IT" sz="3000" dirty="0" smtClean="0">
                <a:solidFill>
                  <a:srgbClr val="FFFFFF"/>
                </a:solidFill>
              </a:rPr>
              <a:t>Conflitti nell’Africa Sub-Sahariana</a:t>
            </a:r>
            <a:endParaRPr lang="it-IT" sz="30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2129001"/>
            <a:ext cx="845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  <p:pic>
        <p:nvPicPr>
          <p:cNvPr id="8" name="irc_mi" descr="African-conflicts-CS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144" y="944033"/>
            <a:ext cx="6335712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35651" y="6567156"/>
            <a:ext cx="79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Fonte: Uppsala </a:t>
            </a:r>
            <a:r>
              <a:rPr lang="it-IT" sz="1400" i="1" dirty="0" err="1" smtClean="0">
                <a:solidFill>
                  <a:srgbClr val="FFFFFF"/>
                </a:solidFill>
              </a:rPr>
              <a:t>University</a:t>
            </a:r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3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-198967"/>
            <a:ext cx="8256732" cy="1143000"/>
          </a:xfrm>
        </p:spPr>
        <p:txBody>
          <a:bodyPr/>
          <a:lstStyle/>
          <a:p>
            <a:r>
              <a:rPr lang="it-IT" sz="3000" dirty="0" smtClean="0">
                <a:solidFill>
                  <a:srgbClr val="FFFFFF"/>
                </a:solidFill>
              </a:rPr>
              <a:t>Al di là </a:t>
            </a:r>
            <a:r>
              <a:rPr lang="it-IT" sz="3000" dirty="0" smtClean="0">
                <a:solidFill>
                  <a:srgbClr val="FFFFFF"/>
                </a:solidFill>
              </a:rPr>
              <a:t>del Mediterraneo: regioni nel caos</a:t>
            </a:r>
            <a:endParaRPr lang="it-IT" sz="30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2129001"/>
            <a:ext cx="845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  <p:pic>
        <p:nvPicPr>
          <p:cNvPr id="9" name="Picture 17" descr="311_tsunami_5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642" y="1036473"/>
            <a:ext cx="8604250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35651" y="6495885"/>
            <a:ext cx="79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FFFFFF"/>
                </a:solidFill>
              </a:rPr>
              <a:t>Fonte: Limes</a:t>
            </a:r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35€ al giorno nelle tasche del rifugiato?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2129001"/>
            <a:ext cx="84566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it-IT" sz="2400" dirty="0">
                <a:solidFill>
                  <a:srgbClr val="FFFFFF"/>
                </a:solidFill>
              </a:rPr>
              <a:t>P</a:t>
            </a:r>
            <a:r>
              <a:rPr lang="it-IT" sz="2400" dirty="0" smtClean="0">
                <a:solidFill>
                  <a:srgbClr val="FFFFFF"/>
                </a:solidFill>
              </a:rPr>
              <a:t>er </a:t>
            </a:r>
            <a:r>
              <a:rPr lang="it-IT" sz="2400" dirty="0">
                <a:solidFill>
                  <a:srgbClr val="FFFFFF"/>
                </a:solidFill>
              </a:rPr>
              <a:t>i centri di accoglienza i fondi messi a disposizione vengono direttamente dall’Unione Europea e girati al ministero dell’Interno e ai Comuni. </a:t>
            </a:r>
            <a:endParaRPr lang="it-IT" sz="2400" dirty="0" smtClean="0">
              <a:solidFill>
                <a:srgbClr val="FFFFFF"/>
              </a:solidFill>
            </a:endParaRPr>
          </a:p>
          <a:p>
            <a:endParaRPr lang="it-IT" sz="2400" dirty="0" smtClean="0">
              <a:solidFill>
                <a:srgbClr val="FFFFFF"/>
              </a:solidFill>
            </a:endParaRPr>
          </a:p>
          <a:p>
            <a:endParaRPr lang="it-IT" sz="2400" dirty="0">
              <a:solidFill>
                <a:srgbClr val="FFFFFF"/>
              </a:solidFill>
            </a:endParaRPr>
          </a:p>
          <a:p>
            <a:pPr marL="342900" indent="-342900">
              <a:buFont typeface="Wingdings" charset="2"/>
              <a:buChar char="q"/>
            </a:pPr>
            <a:r>
              <a:rPr lang="it-IT" sz="2400" dirty="0">
                <a:solidFill>
                  <a:srgbClr val="FFFFFF"/>
                </a:solidFill>
              </a:rPr>
              <a:t>Dopo la fase dell’emergenza per via delle guerre civili in Nord Africa del 2011, quando sono stati spesi più di un miliardo e 300 milioni di euro ospitando 60 mila persone per mesi in alberghi, baite e strutture inadeguate, il Viminale ha cambiato strategia</a:t>
            </a:r>
            <a:r>
              <a:rPr lang="it-IT" sz="2400" dirty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0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35€ al giorno nelle tasche del rifugiato?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2129001"/>
            <a:ext cx="84566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it-IT" sz="2400" dirty="0">
                <a:solidFill>
                  <a:srgbClr val="FFFFFF"/>
                </a:solidFill>
              </a:rPr>
              <a:t>Oggi c’è una quota di 35 euro al giorno di rimborso spese per ogni ospite che non viene data </a:t>
            </a:r>
            <a:r>
              <a:rPr lang="it-IT" sz="2400" dirty="0" smtClean="0">
                <a:solidFill>
                  <a:srgbClr val="FFFFFF"/>
                </a:solidFill>
              </a:rPr>
              <a:t>al singolo beneficiario, </a:t>
            </a:r>
            <a:r>
              <a:rPr lang="it-IT" sz="2400" dirty="0">
                <a:solidFill>
                  <a:srgbClr val="FFFFFF"/>
                </a:solidFill>
              </a:rPr>
              <a:t>ma </a:t>
            </a:r>
            <a:r>
              <a:rPr lang="it-IT" sz="2400" dirty="0" smtClean="0">
                <a:solidFill>
                  <a:srgbClr val="FFFFFF"/>
                </a:solidFill>
              </a:rPr>
              <a:t>alle </a:t>
            </a:r>
            <a:r>
              <a:rPr lang="it-IT" sz="2400" dirty="0">
                <a:solidFill>
                  <a:srgbClr val="FFFFFF"/>
                </a:solidFill>
              </a:rPr>
              <a:t>associazioni </a:t>
            </a:r>
            <a:r>
              <a:rPr lang="it-IT" sz="2400" dirty="0" smtClean="0">
                <a:solidFill>
                  <a:srgbClr val="FFFFFF"/>
                </a:solidFill>
              </a:rPr>
              <a:t>e </a:t>
            </a:r>
            <a:r>
              <a:rPr lang="it-IT" sz="2400" dirty="0" smtClean="0">
                <a:solidFill>
                  <a:srgbClr val="FFFFFF"/>
                </a:solidFill>
              </a:rPr>
              <a:t>agli </a:t>
            </a:r>
            <a:r>
              <a:rPr lang="it-IT" sz="2400" dirty="0" smtClean="0">
                <a:solidFill>
                  <a:srgbClr val="FFFFFF"/>
                </a:solidFill>
              </a:rPr>
              <a:t>attori sul territorio i </a:t>
            </a:r>
            <a:r>
              <a:rPr lang="it-IT" sz="2400" dirty="0">
                <a:solidFill>
                  <a:srgbClr val="FFFFFF"/>
                </a:solidFill>
              </a:rPr>
              <a:t>cui piani sono approvati da una commissione formata da </a:t>
            </a:r>
            <a:r>
              <a:rPr lang="it-IT" sz="2400" dirty="0" smtClean="0">
                <a:solidFill>
                  <a:srgbClr val="FFFFFF"/>
                </a:solidFill>
              </a:rPr>
              <a:t>rappresentanti </a:t>
            </a:r>
            <a:r>
              <a:rPr lang="it-IT" sz="2400" dirty="0">
                <a:solidFill>
                  <a:srgbClr val="FFFFFF"/>
                </a:solidFill>
              </a:rPr>
              <a:t>di enti locali, ministero dell’Interno e agenzia Onu per i </a:t>
            </a:r>
            <a:r>
              <a:rPr lang="it-IT" sz="2400" dirty="0" smtClean="0">
                <a:solidFill>
                  <a:srgbClr val="FFFFFF"/>
                </a:solidFill>
              </a:rPr>
              <a:t>rifugiati (UNHCR).</a:t>
            </a:r>
            <a:endParaRPr lang="it-IT" sz="2400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618749"/>
            <a:ext cx="6508377" cy="1143000"/>
          </a:xfrm>
        </p:spPr>
        <p:txBody>
          <a:bodyPr/>
          <a:lstStyle/>
          <a:p>
            <a:r>
              <a:rPr lang="it-IT" dirty="0" smtClean="0"/>
              <a:t>Caratteristiche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carattere pubblico delle risorse messe a disposizione e degli enti politicamente responsabili dell'accoglienza, Ministero dell'Interno ed enti locali, secondo una logica di </a:t>
            </a:r>
            <a:r>
              <a:rPr lang="it-IT" dirty="0" err="1"/>
              <a:t>governance</a:t>
            </a:r>
            <a:r>
              <a:rPr lang="it-IT" dirty="0"/>
              <a:t> multilivello;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La volontarietà degli enti locali nella partecipazione alla rete dei progetti di accoglienza unita al decentramento degli interventi di "accoglienza integrata";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356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35€ al giorno nelle tasche del rifugiato?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2196733"/>
            <a:ext cx="845669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it-IT" sz="2400" dirty="0">
                <a:solidFill>
                  <a:srgbClr val="FFFFFF"/>
                </a:solidFill>
              </a:rPr>
              <a:t>Con questi 35 </a:t>
            </a:r>
            <a:r>
              <a:rPr lang="it-IT" sz="2400" dirty="0" smtClean="0">
                <a:solidFill>
                  <a:srgbClr val="FFFFFF"/>
                </a:solidFill>
              </a:rPr>
              <a:t>euro per ogni beneficiario inserito nel progetto, </a:t>
            </a:r>
            <a:r>
              <a:rPr lang="it-IT" sz="2400" dirty="0">
                <a:solidFill>
                  <a:srgbClr val="FFFFFF"/>
                </a:solidFill>
              </a:rPr>
              <a:t>le associazioni devono coprire i costi </a:t>
            </a:r>
            <a:r>
              <a:rPr lang="it-IT" sz="2400" dirty="0" smtClean="0">
                <a:solidFill>
                  <a:srgbClr val="FFFFFF"/>
                </a:solidFill>
              </a:rPr>
              <a:t>per:</a:t>
            </a:r>
          </a:p>
          <a:p>
            <a:endParaRPr lang="it-IT" sz="2400" dirty="0">
              <a:solidFill>
                <a:srgbClr val="FFFFFF"/>
              </a:solidFill>
            </a:endParaRPr>
          </a:p>
          <a:p>
            <a:endParaRPr lang="it-IT" sz="2400" dirty="0" smtClean="0">
              <a:solidFill>
                <a:srgbClr val="FFFFFF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it-IT" sz="2400" dirty="0" smtClean="0">
                <a:solidFill>
                  <a:srgbClr val="FFFFFF"/>
                </a:solidFill>
              </a:rPr>
              <a:t>Vitto e alloggio</a:t>
            </a:r>
          </a:p>
          <a:p>
            <a:pPr marL="342900" indent="-342900">
              <a:buFont typeface="Wingdings" charset="2"/>
              <a:buChar char="§"/>
            </a:pPr>
            <a:r>
              <a:rPr lang="it-IT" sz="2400" dirty="0">
                <a:solidFill>
                  <a:srgbClr val="FFFFFF"/>
                </a:solidFill>
              </a:rPr>
              <a:t>P</a:t>
            </a:r>
            <a:r>
              <a:rPr lang="it-IT" sz="2400" dirty="0" smtClean="0">
                <a:solidFill>
                  <a:srgbClr val="FFFFFF"/>
                </a:solidFill>
              </a:rPr>
              <a:t>ulizia </a:t>
            </a:r>
            <a:r>
              <a:rPr lang="it-IT" sz="2400" dirty="0">
                <a:solidFill>
                  <a:srgbClr val="FFFFFF"/>
                </a:solidFill>
              </a:rPr>
              <a:t>e manutenzione dello </a:t>
            </a:r>
            <a:r>
              <a:rPr lang="it-IT" sz="2400" dirty="0" smtClean="0">
                <a:solidFill>
                  <a:srgbClr val="FFFFFF"/>
                </a:solidFill>
              </a:rPr>
              <a:t>stabile</a:t>
            </a:r>
          </a:p>
          <a:p>
            <a:pPr marL="342900" indent="-342900">
              <a:buFont typeface="Wingdings" charset="2"/>
              <a:buChar char="§"/>
            </a:pPr>
            <a:r>
              <a:rPr lang="it-IT" sz="2400" dirty="0">
                <a:solidFill>
                  <a:srgbClr val="FFFFFF"/>
                </a:solidFill>
              </a:rPr>
              <a:t>A</a:t>
            </a:r>
            <a:r>
              <a:rPr lang="it-IT" sz="2400" dirty="0" smtClean="0">
                <a:solidFill>
                  <a:srgbClr val="FFFFFF"/>
                </a:solidFill>
              </a:rPr>
              <a:t>ssistenza legale per la procedura di protezione</a:t>
            </a:r>
          </a:p>
          <a:p>
            <a:pPr marL="342900" indent="-342900">
              <a:buFont typeface="Wingdings" charset="2"/>
              <a:buChar char="§"/>
            </a:pPr>
            <a:r>
              <a:rPr lang="it-IT" sz="2400" dirty="0" smtClean="0">
                <a:solidFill>
                  <a:srgbClr val="FFFFFF"/>
                </a:solidFill>
              </a:rPr>
              <a:t>Visite mediche</a:t>
            </a:r>
          </a:p>
          <a:p>
            <a:pPr marL="342900" indent="-342900">
              <a:buFont typeface="Wingdings" charset="2"/>
              <a:buChar char="§"/>
            </a:pPr>
            <a:r>
              <a:rPr lang="it-IT" sz="2400" dirty="0">
                <a:solidFill>
                  <a:srgbClr val="FFFFFF"/>
                </a:solidFill>
              </a:rPr>
              <a:t>M</a:t>
            </a:r>
            <a:r>
              <a:rPr lang="it-IT" sz="2400" dirty="0" smtClean="0">
                <a:solidFill>
                  <a:srgbClr val="FFFFFF"/>
                </a:solidFill>
              </a:rPr>
              <a:t>ediazione culturale </a:t>
            </a:r>
          </a:p>
          <a:p>
            <a:pPr marL="342900" indent="-342900">
              <a:buFont typeface="Wingdings" charset="2"/>
              <a:buChar char="§"/>
            </a:pPr>
            <a:r>
              <a:rPr lang="it-IT" sz="2400" dirty="0" smtClean="0">
                <a:solidFill>
                  <a:srgbClr val="FFFFFF"/>
                </a:solidFill>
              </a:rPr>
              <a:t>Corsi di italiano e corsi di formazione</a:t>
            </a:r>
          </a:p>
          <a:p>
            <a:pPr marL="342900" indent="-342900">
              <a:buFont typeface="Wingdings" charset="2"/>
              <a:buChar char="§"/>
            </a:pPr>
            <a:r>
              <a:rPr lang="it-IT" sz="2400" dirty="0" smtClean="0">
                <a:solidFill>
                  <a:srgbClr val="FFFFFF"/>
                </a:solidFill>
              </a:rPr>
              <a:t>Volontariato sociale ed eventuali Borse Lavoro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8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La questione dei rifugiati negli hotel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718002"/>
            <a:ext cx="84566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it-IT" sz="2400" dirty="0">
                <a:solidFill>
                  <a:srgbClr val="FFFFFF"/>
                </a:solidFill>
              </a:rPr>
              <a:t>Nel corso </a:t>
            </a:r>
            <a:r>
              <a:rPr lang="it-IT" sz="2400" dirty="0" smtClean="0">
                <a:solidFill>
                  <a:srgbClr val="FFFFFF"/>
                </a:solidFill>
              </a:rPr>
              <a:t>dell'afflusso emergenziale </a:t>
            </a:r>
            <a:r>
              <a:rPr lang="it-IT" sz="2400" dirty="0">
                <a:solidFill>
                  <a:srgbClr val="FFFFFF"/>
                </a:solidFill>
              </a:rPr>
              <a:t>di migranti in seguito allo scoppio del conflitto in Libia nel </a:t>
            </a:r>
            <a:r>
              <a:rPr lang="it-IT" sz="2400" dirty="0" smtClean="0">
                <a:solidFill>
                  <a:srgbClr val="FFFFFF"/>
                </a:solidFill>
              </a:rPr>
              <a:t>2011 venne concessa ai soggetti attuatori regionali della Protezione Civile Nazionale la facoltà di siglare convenzioni con gli enti di accoglienza presenti sul territorio</a:t>
            </a:r>
          </a:p>
          <a:p>
            <a:pPr marL="342900" indent="-342900">
              <a:buFont typeface="Wingdings" charset="2"/>
              <a:buChar char="q"/>
            </a:pPr>
            <a:endParaRPr lang="it-IT" sz="2400" dirty="0">
              <a:solidFill>
                <a:srgbClr val="FFFFFF"/>
              </a:solidFill>
            </a:endParaRPr>
          </a:p>
          <a:p>
            <a:endParaRPr lang="it-IT" sz="2400" dirty="0"/>
          </a:p>
          <a:p>
            <a:pPr marL="342900" indent="-342900">
              <a:buFont typeface="Wingdings" charset="2"/>
              <a:buChar char="q"/>
            </a:pPr>
            <a:r>
              <a:rPr lang="it-IT" sz="2400" dirty="0">
                <a:solidFill>
                  <a:srgbClr val="FFFFFF"/>
                </a:solidFill>
              </a:rPr>
              <a:t>Nella scelta delle strutture la Protezione Civile, per mezzo dei propri soggetti attuatori a livello regionale, </a:t>
            </a:r>
            <a:r>
              <a:rPr lang="it-IT" sz="2400" dirty="0" smtClean="0">
                <a:solidFill>
                  <a:srgbClr val="FFFFFF"/>
                </a:solidFill>
              </a:rPr>
              <a:t>decise di orientarsi </a:t>
            </a:r>
            <a:r>
              <a:rPr lang="it-IT" sz="2400" dirty="0">
                <a:solidFill>
                  <a:srgbClr val="FFFFFF"/>
                </a:solidFill>
              </a:rPr>
              <a:t>su realtà quali alberghi ed ostelli che potevano garantire vitto e </a:t>
            </a:r>
            <a:r>
              <a:rPr lang="it-IT" sz="2400" dirty="0" smtClean="0">
                <a:solidFill>
                  <a:srgbClr val="FFFFFF"/>
                </a:solidFill>
              </a:rPr>
              <a:t>alloggio immediato</a:t>
            </a:r>
            <a:endParaRPr lang="it-IT" sz="2400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6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La questione dei rifugiati negli hotel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718002"/>
            <a:ext cx="845669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it-IT" sz="2400" dirty="0" smtClean="0">
                <a:solidFill>
                  <a:srgbClr val="FFFFFF"/>
                </a:solidFill>
              </a:rPr>
              <a:t>Una soluzione nata come strategia di piena emergenza (in uno scenario già di </a:t>
            </a:r>
            <a:r>
              <a:rPr lang="it-IT" sz="2400" smtClean="0">
                <a:solidFill>
                  <a:srgbClr val="FFFFFF"/>
                </a:solidFill>
              </a:rPr>
              <a:t>per </a:t>
            </a:r>
            <a:r>
              <a:rPr lang="it-IT" sz="2400" smtClean="0">
                <a:solidFill>
                  <a:srgbClr val="FFFFFF"/>
                </a:solidFill>
              </a:rPr>
              <a:t>sé </a:t>
            </a:r>
            <a:r>
              <a:rPr lang="it-IT" sz="2400" dirty="0" smtClean="0">
                <a:solidFill>
                  <a:srgbClr val="FFFFFF"/>
                </a:solidFill>
              </a:rPr>
              <a:t>emergenziale) si trasformò progressivamente in una pratica cui ricorrere con frequenza</a:t>
            </a:r>
          </a:p>
          <a:p>
            <a:pPr marL="342900" indent="-342900">
              <a:buFont typeface="Wingdings" charset="2"/>
              <a:buChar char="q"/>
            </a:pPr>
            <a:endParaRPr lang="it-IT" sz="2400" dirty="0">
              <a:solidFill>
                <a:srgbClr val="FFFFFF"/>
              </a:solidFill>
            </a:endParaRPr>
          </a:p>
          <a:p>
            <a:pPr marL="342900" indent="-342900">
              <a:buFont typeface="Wingdings" charset="2"/>
              <a:buChar char="q"/>
            </a:pPr>
            <a:r>
              <a:rPr lang="it-IT" sz="2400" dirty="0">
                <a:solidFill>
                  <a:srgbClr val="FFFFFF"/>
                </a:solidFill>
              </a:rPr>
              <a:t>Tuttavia, i</a:t>
            </a:r>
            <a:r>
              <a:rPr lang="it-IT" sz="2400" dirty="0" smtClean="0">
                <a:solidFill>
                  <a:srgbClr val="FFFFFF"/>
                </a:solidFill>
              </a:rPr>
              <a:t> gestori di tali strutture nella stragrande maggioranza dei casi </a:t>
            </a:r>
            <a:r>
              <a:rPr lang="it-IT" sz="2400" dirty="0">
                <a:solidFill>
                  <a:srgbClr val="FFFFFF"/>
                </a:solidFill>
              </a:rPr>
              <a:t>non </a:t>
            </a:r>
            <a:r>
              <a:rPr lang="it-IT" sz="2400" dirty="0" smtClean="0">
                <a:solidFill>
                  <a:srgbClr val="FFFFFF"/>
                </a:solidFill>
              </a:rPr>
              <a:t>possiedono </a:t>
            </a:r>
            <a:r>
              <a:rPr lang="it-IT" sz="2400" dirty="0">
                <a:solidFill>
                  <a:srgbClr val="FFFFFF"/>
                </a:solidFill>
              </a:rPr>
              <a:t>alcun tipo di competenza su altri servizi essenziali: assistenza legale e psicologica, formazione, inserimento sociale, </a:t>
            </a:r>
            <a:r>
              <a:rPr lang="it-IT" sz="2400" b="1" dirty="0">
                <a:solidFill>
                  <a:srgbClr val="FFFFFF"/>
                </a:solidFill>
              </a:rPr>
              <a:t>che pure </a:t>
            </a:r>
            <a:r>
              <a:rPr lang="it-IT" sz="2400" b="1" dirty="0" smtClean="0">
                <a:solidFill>
                  <a:srgbClr val="FFFFFF"/>
                </a:solidFill>
              </a:rPr>
              <a:t>vanno </a:t>
            </a:r>
            <a:r>
              <a:rPr lang="it-IT" sz="2400" b="1" dirty="0">
                <a:solidFill>
                  <a:srgbClr val="FFFFFF"/>
                </a:solidFill>
              </a:rPr>
              <a:t>garantiti sulla base della convenzione stipulata con la Protezione </a:t>
            </a:r>
            <a:r>
              <a:rPr lang="it-IT" sz="2400" b="1" dirty="0" smtClean="0">
                <a:solidFill>
                  <a:srgbClr val="FFFFFF"/>
                </a:solidFill>
              </a:rPr>
              <a:t>Civile</a:t>
            </a:r>
            <a:r>
              <a:rPr lang="it-IT" sz="2400" b="1" dirty="0">
                <a:solidFill>
                  <a:srgbClr val="FFFFFF"/>
                </a:solidFill>
              </a:rPr>
              <a:t>.</a:t>
            </a:r>
            <a:endParaRPr lang="it-IT" sz="2400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4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La questione dei rifugiati negli hotel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718002"/>
            <a:ext cx="845669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it-IT" sz="2400" dirty="0">
                <a:solidFill>
                  <a:srgbClr val="FFFFFF"/>
                </a:solidFill>
              </a:rPr>
              <a:t>N</a:t>
            </a:r>
            <a:r>
              <a:rPr lang="it-IT" sz="2400" dirty="0" smtClean="0">
                <a:solidFill>
                  <a:srgbClr val="FFFFFF"/>
                </a:solidFill>
              </a:rPr>
              <a:t>onostante fosse previsto un Gruppo di Monitoraggio delle Accoglienze, i vari casi di irregolarità nella gestione delle accoglienze sono stati rilevati spesso con forte ritardo. </a:t>
            </a:r>
          </a:p>
          <a:p>
            <a:pPr marL="342900" indent="-342900">
              <a:buFont typeface="Wingdings" charset="2"/>
              <a:buChar char="q"/>
            </a:pPr>
            <a:endParaRPr lang="it-IT" sz="2400" dirty="0">
              <a:solidFill>
                <a:srgbClr val="FFFFFF"/>
              </a:solidFill>
            </a:endParaRPr>
          </a:p>
          <a:p>
            <a:pPr marL="342900" indent="-342900">
              <a:buFont typeface="Wingdings" charset="2"/>
              <a:buChar char="q"/>
            </a:pPr>
            <a:r>
              <a:rPr lang="it-IT" sz="2400" cap="all" dirty="0" smtClean="0">
                <a:solidFill>
                  <a:srgbClr val="FFFFFF"/>
                </a:solidFill>
              </a:rPr>
              <a:t>è</a:t>
            </a:r>
            <a:r>
              <a:rPr lang="it-IT" sz="2400" dirty="0" smtClean="0">
                <a:solidFill>
                  <a:srgbClr val="FFFFFF"/>
                </a:solidFill>
              </a:rPr>
              <a:t> mancato inoltre </a:t>
            </a:r>
            <a:r>
              <a:rPr lang="it-IT" sz="2400" dirty="0">
                <a:solidFill>
                  <a:srgbClr val="FFFFFF"/>
                </a:solidFill>
              </a:rPr>
              <a:t>un reale meccanismo sanzionatorio ma, soprattutto, sono mancate le necessarie verifiche previe all'affidamento del </a:t>
            </a:r>
            <a:r>
              <a:rPr lang="it-IT" sz="2400" dirty="0" smtClean="0">
                <a:solidFill>
                  <a:srgbClr val="FFFFFF"/>
                </a:solidFill>
              </a:rPr>
              <a:t>servizio </a:t>
            </a:r>
            <a:r>
              <a:rPr lang="it-IT" sz="2400" dirty="0">
                <a:solidFill>
                  <a:srgbClr val="FFFFFF"/>
                </a:solidFill>
              </a:rPr>
              <a:t>e la codifica di requisiti standard, che avrebbero evitato le enormi disparità di trattamento e gli abusi in alcuni casi commessi dai soggetti gestori.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8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La questione dei rifugiati negli hotel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199" y="1718002"/>
            <a:ext cx="84566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it-IT" sz="2400" cap="all" dirty="0">
                <a:solidFill>
                  <a:srgbClr val="FFFFFF"/>
                </a:solidFill>
              </a:rPr>
              <a:t>è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smtClean="0">
                <a:solidFill>
                  <a:srgbClr val="FFFFFF"/>
                </a:solidFill>
              </a:rPr>
              <a:t> </a:t>
            </a:r>
            <a:r>
              <a:rPr lang="it-IT" sz="2400" dirty="0">
                <a:solidFill>
                  <a:srgbClr val="FFFFFF"/>
                </a:solidFill>
              </a:rPr>
              <a:t>emersa </a:t>
            </a:r>
            <a:r>
              <a:rPr lang="it-IT" sz="2400" dirty="0" smtClean="0">
                <a:solidFill>
                  <a:srgbClr val="FFFFFF"/>
                </a:solidFill>
              </a:rPr>
              <a:t>una </a:t>
            </a:r>
            <a:r>
              <a:rPr lang="it-IT" sz="2400" dirty="0">
                <a:solidFill>
                  <a:srgbClr val="FFFFFF"/>
                </a:solidFill>
              </a:rPr>
              <a:t>scarsa consapevolezza e capacità di presa in carico delle situazioni di vulnerabilità, del tutto </a:t>
            </a:r>
            <a:r>
              <a:rPr lang="it-IT" sz="2400" dirty="0" smtClean="0">
                <a:solidFill>
                  <a:srgbClr val="FFFFFF"/>
                </a:solidFill>
              </a:rPr>
              <a:t>sottovalutate </a:t>
            </a:r>
            <a:r>
              <a:rPr lang="it-IT" sz="2400" dirty="0">
                <a:solidFill>
                  <a:srgbClr val="FFFFFF"/>
                </a:solidFill>
              </a:rPr>
              <a:t>nelle originarie previsioni del piano di accoglienza.</a:t>
            </a:r>
          </a:p>
          <a:p>
            <a:pPr marL="342900" indent="-342900">
              <a:buFont typeface="Wingdings" charset="2"/>
              <a:buChar char="q"/>
            </a:pPr>
            <a:endParaRPr lang="it-IT" sz="2400" dirty="0">
              <a:solidFill>
                <a:srgbClr val="FFFFFF"/>
              </a:solidFill>
            </a:endParaRPr>
          </a:p>
          <a:p>
            <a:pPr marL="342900" indent="-342900">
              <a:buFont typeface="Wingdings" charset="2"/>
              <a:buChar char="q"/>
            </a:pPr>
            <a:endParaRPr lang="it-IT" sz="2400" dirty="0">
              <a:solidFill>
                <a:srgbClr val="FFFFFF"/>
              </a:solidFill>
            </a:endParaRPr>
          </a:p>
          <a:p>
            <a:pPr marL="342900" indent="-342900">
              <a:buFont typeface="Wingdings" charset="2"/>
              <a:buChar char="q"/>
            </a:pPr>
            <a:r>
              <a:rPr lang="it-IT" sz="2400" cap="all" dirty="0">
                <a:solidFill>
                  <a:srgbClr val="FFFFFF"/>
                </a:solidFill>
              </a:rPr>
              <a:t>è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smtClean="0">
                <a:solidFill>
                  <a:srgbClr val="FFFFFF"/>
                </a:solidFill>
              </a:rPr>
              <a:t> </a:t>
            </a:r>
            <a:r>
              <a:rPr lang="it-IT" sz="2400" dirty="0">
                <a:solidFill>
                  <a:srgbClr val="FFFFFF"/>
                </a:solidFill>
              </a:rPr>
              <a:t>infine opportuno segnalare il forte squilibrio tra la quota destinata al vitto e all'alloggio rispetto a quanto effettivamente previsto per gli interventi </a:t>
            </a:r>
            <a:r>
              <a:rPr lang="it-IT" sz="2400" dirty="0" smtClean="0">
                <a:solidFill>
                  <a:srgbClr val="FFFFFF"/>
                </a:solidFill>
              </a:rPr>
              <a:t>sociali garantiti all’atto della firma della convenzione</a:t>
            </a:r>
            <a:endParaRPr lang="it-IT" sz="2400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4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127000"/>
            <a:ext cx="3532095" cy="2390587"/>
          </a:xfrm>
        </p:spPr>
        <p:txBody>
          <a:bodyPr/>
          <a:lstStyle/>
          <a:p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Richiedenti asilo in Italia. </a:t>
            </a:r>
            <a:br>
              <a:rPr lang="it-IT" sz="2400" dirty="0" smtClean="0">
                <a:solidFill>
                  <a:srgbClr val="FFFFFF"/>
                </a:solidFill>
                <a:latin typeface="+mn-lt"/>
              </a:rPr>
            </a:br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Variazione </a:t>
            </a:r>
            <a:br>
              <a:rPr lang="it-IT" sz="2400" dirty="0" smtClean="0">
                <a:solidFill>
                  <a:srgbClr val="FFFFFF"/>
                </a:solidFill>
                <a:latin typeface="+mn-lt"/>
              </a:rPr>
            </a:br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Gennaio 2015 – Dicembre 2014.</a:t>
            </a:r>
            <a:br>
              <a:rPr lang="it-IT" sz="2400" dirty="0" smtClean="0">
                <a:solidFill>
                  <a:srgbClr val="FFFFFF"/>
                </a:solidFill>
                <a:latin typeface="+mn-lt"/>
              </a:rPr>
            </a:br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 </a:t>
            </a:r>
            <a:endParaRPr lang="it-IT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  <p:pic>
        <p:nvPicPr>
          <p:cNvPr id="8" name="Immagine 7" descr="00 - Tabel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26" y="127000"/>
            <a:ext cx="4483100" cy="65913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57199" y="6185647"/>
            <a:ext cx="399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Fonte: Ministero dell’Interno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127000"/>
            <a:ext cx="3532095" cy="2390587"/>
          </a:xfrm>
        </p:spPr>
        <p:txBody>
          <a:bodyPr/>
          <a:lstStyle/>
          <a:p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Richiedenti asilo in Italia. </a:t>
            </a:r>
            <a:br>
              <a:rPr lang="it-IT" sz="2400" dirty="0" smtClean="0">
                <a:solidFill>
                  <a:srgbClr val="FFFFFF"/>
                </a:solidFill>
                <a:latin typeface="+mn-lt"/>
              </a:rPr>
            </a:br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Variazione </a:t>
            </a:r>
            <a:br>
              <a:rPr lang="it-IT" sz="2400" dirty="0" smtClean="0">
                <a:solidFill>
                  <a:srgbClr val="FFFFFF"/>
                </a:solidFill>
                <a:latin typeface="+mn-lt"/>
              </a:rPr>
            </a:br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Febbraio 2015 – Gennaio 2015.</a:t>
            </a:r>
            <a:br>
              <a:rPr lang="it-IT" sz="2400" dirty="0" smtClean="0">
                <a:solidFill>
                  <a:srgbClr val="FFFFFF"/>
                </a:solidFill>
                <a:latin typeface="+mn-lt"/>
              </a:rPr>
            </a:br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 </a:t>
            </a:r>
            <a:endParaRPr lang="it-IT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199" y="6185647"/>
            <a:ext cx="399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Fonte: Ministero dell’Interno</a:t>
            </a:r>
            <a:endParaRPr lang="it-IT" sz="1600" i="1" dirty="0">
              <a:solidFill>
                <a:schemeClr val="bg1"/>
              </a:solidFill>
            </a:endParaRPr>
          </a:p>
        </p:txBody>
      </p:sp>
      <p:pic>
        <p:nvPicPr>
          <p:cNvPr id="3" name="Immagine 2" descr="00 - Tabella f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85" y="152400"/>
            <a:ext cx="45847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6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55706"/>
            <a:ext cx="8387977" cy="1307353"/>
          </a:xfrm>
        </p:spPr>
        <p:txBody>
          <a:bodyPr/>
          <a:lstStyle/>
          <a:p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Richiedenti Asilo: principali nazionalità</a:t>
            </a:r>
            <a:br>
              <a:rPr lang="it-IT" sz="2400" dirty="0" smtClean="0">
                <a:solidFill>
                  <a:srgbClr val="FFFFFF"/>
                </a:solidFill>
                <a:latin typeface="+mn-lt"/>
              </a:rPr>
            </a:br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 </a:t>
            </a:r>
            <a:endParaRPr lang="it-IT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199" y="6185647"/>
            <a:ext cx="399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Fonte: Ministero dell’Interno</a:t>
            </a:r>
            <a:endParaRPr lang="it-IT" sz="1600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01 - Principali nazionalità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076"/>
            <a:ext cx="9144000" cy="36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9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55706"/>
            <a:ext cx="8387977" cy="1307353"/>
          </a:xfrm>
        </p:spPr>
        <p:txBody>
          <a:bodyPr/>
          <a:lstStyle/>
          <a:p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Richiedenti Asilo: principali nazionalità</a:t>
            </a:r>
            <a:br>
              <a:rPr lang="it-IT" sz="2400" dirty="0" smtClean="0">
                <a:solidFill>
                  <a:srgbClr val="FFFFFF"/>
                </a:solidFill>
                <a:latin typeface="+mn-lt"/>
              </a:rPr>
            </a:br>
            <a:r>
              <a:rPr lang="it-IT" sz="2400" dirty="0" smtClean="0">
                <a:solidFill>
                  <a:srgbClr val="FFFFFF"/>
                </a:solidFill>
                <a:latin typeface="+mn-lt"/>
              </a:rPr>
              <a:t> </a:t>
            </a:r>
            <a:endParaRPr lang="it-IT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199" y="6185647"/>
            <a:ext cx="399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Fonte: Ministero dell’Interno</a:t>
            </a:r>
            <a:endParaRPr lang="it-IT" sz="1600" i="1" dirty="0">
              <a:solidFill>
                <a:schemeClr val="bg1"/>
              </a:solidFill>
            </a:endParaRPr>
          </a:p>
        </p:txBody>
      </p:sp>
      <p:pic>
        <p:nvPicPr>
          <p:cNvPr id="3" name="Immagine 2" descr="01 - Princp Naz F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553"/>
            <a:ext cx="9144000" cy="34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199" y="6185647"/>
            <a:ext cx="399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Fonte: Ministero dell’Interno</a:t>
            </a:r>
            <a:endParaRPr lang="it-IT" sz="1600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03 - Esi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993"/>
            <a:ext cx="9144000" cy="2798748"/>
          </a:xfrm>
          <a:prstGeom prst="rect">
            <a:avLst/>
          </a:prstGeom>
        </p:spPr>
      </p:pic>
      <p:pic>
        <p:nvPicPr>
          <p:cNvPr id="5" name="Immagine 4" descr="03 - Esiti F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9741"/>
            <a:ext cx="9144000" cy="252590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7199" y="268941"/>
            <a:ext cx="835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FFFF"/>
                </a:solidFill>
              </a:rPr>
              <a:t>Richieste d’asilo Gennaio e Febbraio 2015: esiti</a:t>
            </a:r>
            <a:endParaRPr lang="it-I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7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618749"/>
            <a:ext cx="6508377" cy="1143000"/>
          </a:xfrm>
        </p:spPr>
        <p:txBody>
          <a:bodyPr/>
          <a:lstStyle/>
          <a:p>
            <a:r>
              <a:rPr lang="it-IT" dirty="0" smtClean="0"/>
              <a:t>Caratteristiche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sinergie avviate sul territorio con i cosiddetti "enti gestori", soggetti del terzo settore che contribuiscono in maniera essenziale alla realizzazione degli interventi;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La promozione e lo sviluppo di reti locali, con il coinvolgimento di tutti gli attori e gli interlocutori privilegiati per la riuscita delle misure di accoglienza, protezione, integrazione in favore di richiedenti e titolari di protezione internazionale.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112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199" y="6185647"/>
            <a:ext cx="399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Fonte: Ministero dell’Interno</a:t>
            </a:r>
            <a:endParaRPr lang="it-IT" sz="1600" i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268941"/>
            <a:ext cx="835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FFFF"/>
                </a:solidFill>
              </a:rPr>
              <a:t>Percentuale esiti Gennaio – Febbraio 2015</a:t>
            </a:r>
            <a:endParaRPr lang="it-IT" sz="2000" dirty="0">
              <a:solidFill>
                <a:srgbClr val="FFFFFF"/>
              </a:solidFill>
            </a:endParaRPr>
          </a:p>
        </p:txBody>
      </p:sp>
      <p:pic>
        <p:nvPicPr>
          <p:cNvPr id="2" name="Immagine 1" descr="04 - % Esi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022"/>
            <a:ext cx="4292600" cy="4971678"/>
          </a:xfrm>
          <a:prstGeom prst="rect">
            <a:avLst/>
          </a:prstGeom>
        </p:spPr>
      </p:pic>
      <p:pic>
        <p:nvPicPr>
          <p:cNvPr id="3" name="Immagine 2" descr="04 - % Esiti F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883022"/>
            <a:ext cx="4851400" cy="49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9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199" y="6185647"/>
            <a:ext cx="399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Fonte: Ministero dell’Interno</a:t>
            </a:r>
            <a:endParaRPr lang="it-IT" sz="1600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05 - Panoramica numer esi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990600"/>
            <a:ext cx="5969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7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199" y="6185647"/>
            <a:ext cx="399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bg1"/>
                </a:solidFill>
              </a:rPr>
              <a:t>Fonte: Ministero dell’Interno</a:t>
            </a:r>
            <a:endParaRPr lang="it-IT" sz="1600" i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291907"/>
            <a:ext cx="5969000" cy="42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4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71801"/>
            <a:ext cx="8256732" cy="4790351"/>
          </a:xfrm>
        </p:spPr>
        <p:txBody>
          <a:bodyPr/>
          <a:lstStyle/>
          <a:p>
            <a:endParaRPr lang="it-IT" dirty="0" smtClean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5651" y="6413928"/>
            <a:ext cx="82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i="1" dirty="0">
              <a:solidFill>
                <a:srgbClr val="FFFFFF"/>
              </a:solidFill>
            </a:endParaRPr>
          </a:p>
          <a:p>
            <a:endParaRPr lang="it-IT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2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23642" y="515619"/>
            <a:ext cx="5615557" cy="1296248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chemeClr val="bg1"/>
                </a:solidFill>
              </a:rPr>
              <a:t>SPRAR</a:t>
            </a:r>
            <a:endParaRPr lang="it-IT" sz="6000" dirty="0">
              <a:solidFill>
                <a:schemeClr val="bg1"/>
              </a:solidFill>
            </a:endParaRPr>
          </a:p>
        </p:txBody>
      </p:sp>
      <p:pic>
        <p:nvPicPr>
          <p:cNvPr id="4" name="Immagine 3" descr="logode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" y="1248374"/>
            <a:ext cx="1600200" cy="1813560"/>
          </a:xfrm>
          <a:prstGeom prst="rect">
            <a:avLst/>
          </a:prstGeom>
        </p:spPr>
      </p:pic>
      <p:pic>
        <p:nvPicPr>
          <p:cNvPr id="9" name="Immagine 8" descr="Logo Spr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5" y="4274670"/>
            <a:ext cx="3289300" cy="24638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223642" y="2302851"/>
            <a:ext cx="5615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FF"/>
                </a:solidFill>
              </a:rPr>
              <a:t>I dati di accoglienza della rete SPRAR nelle regioni italiane</a:t>
            </a:r>
          </a:p>
          <a:p>
            <a:endParaRPr lang="it-IT" sz="2400" dirty="0">
              <a:solidFill>
                <a:srgbClr val="FFFFFF"/>
              </a:solidFill>
            </a:endParaRPr>
          </a:p>
          <a:p>
            <a:r>
              <a:rPr lang="it-IT" sz="2000" i="1" dirty="0" smtClean="0">
                <a:solidFill>
                  <a:srgbClr val="FFFFFF"/>
                </a:solidFill>
              </a:rPr>
              <a:t>Fonte cartine: Rapporto sulla Protezione Internazionale in Italia 2014</a:t>
            </a:r>
            <a:endParaRPr lang="it-IT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6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01 Nord HL Breno Brescia Cellati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0"/>
            <a:ext cx="859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2 Cent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0"/>
            <a:ext cx="865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9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3 S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9" y="0"/>
            <a:ext cx="8667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6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 - Isola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8" y="203200"/>
            <a:ext cx="8591924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1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1589</Words>
  <Application>Microsoft Macintosh PowerPoint</Application>
  <PresentationFormat>Presentazione su schermo (4:3)</PresentationFormat>
  <Paragraphs>163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Plaza</vt:lpstr>
      <vt:lpstr>SPRAR</vt:lpstr>
      <vt:lpstr>Cos’è lo SPRAR</vt:lpstr>
      <vt:lpstr>Caratteristiche</vt:lpstr>
      <vt:lpstr>Caratteristiche</vt:lpstr>
      <vt:lpstr>SPRAR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SPRAR</vt:lpstr>
      <vt:lpstr>Contestualizzare il fenomeno</vt:lpstr>
      <vt:lpstr>Siamo gli unici ad accogliere?</vt:lpstr>
      <vt:lpstr>Siamo gli unici ad accogliere?</vt:lpstr>
      <vt:lpstr>Siamo gli unici ad accogliere?</vt:lpstr>
      <vt:lpstr>Siamo gli unici ad accogliere?</vt:lpstr>
      <vt:lpstr>Siamo gli unici ad accogliere?</vt:lpstr>
      <vt:lpstr>Siamo gli unici ad accogliere?</vt:lpstr>
      <vt:lpstr>Siamo gli unici ad accogliere?</vt:lpstr>
      <vt:lpstr>Siamo gli unici ad accogliere?</vt:lpstr>
      <vt:lpstr>Siamo oggetto di un’invasione?</vt:lpstr>
      <vt:lpstr>Siamo oggetto di un’invasione?</vt:lpstr>
      <vt:lpstr>Siamo oggetto di un’invasione?</vt:lpstr>
      <vt:lpstr>“Meritevoli di protezione? Solo una minima parte”</vt:lpstr>
      <vt:lpstr>Conflitti nell’Africa Sub-Sahariana</vt:lpstr>
      <vt:lpstr>Al di là del Mediterraneo: regioni nel caos</vt:lpstr>
      <vt:lpstr>35€ al giorno nelle tasche del rifugiato?</vt:lpstr>
      <vt:lpstr>35€ al giorno nelle tasche del rifugiato?</vt:lpstr>
      <vt:lpstr>35€ al giorno nelle tasche del rifugiato?</vt:lpstr>
      <vt:lpstr>La questione dei rifugiati negli hotel</vt:lpstr>
      <vt:lpstr>La questione dei rifugiati negli hotel</vt:lpstr>
      <vt:lpstr>La questione dei rifugiati negli hotel</vt:lpstr>
      <vt:lpstr>La questione dei rifugiati negli hotel</vt:lpstr>
      <vt:lpstr>Richiedenti asilo in Italia.  Variazione  Gennaio 2015 – Dicembre 2014.  </vt:lpstr>
      <vt:lpstr>Richiedenti asilo in Italia.  Variazione  Febbraio 2015 – Gennaio 2015.  </vt:lpstr>
      <vt:lpstr>Richiedenti Asilo: principali nazionalità  </vt:lpstr>
      <vt:lpstr>Richiedenti Asilo: principali nazionalità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Università degli Studi di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Luca Antonini</dc:creator>
  <cp:lastModifiedBy>Luca Antonini</cp:lastModifiedBy>
  <cp:revision>75</cp:revision>
  <dcterms:created xsi:type="dcterms:W3CDTF">2015-05-17T18:55:29Z</dcterms:created>
  <dcterms:modified xsi:type="dcterms:W3CDTF">2015-06-19T23:58:56Z</dcterms:modified>
</cp:coreProperties>
</file>