
<file path=[Content_Types].xml><?xml version="1.0" encoding="utf-8"?>
<Types xmlns="http://schemas.openxmlformats.org/package/2006/content-types">
  <Default Extension="jpeg" ContentType="image/jpeg"/>
  <Default Extension="mp3" ContentType="audio/m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comments/modernComment_101_59560102.xml" ContentType="application/vnd.ms-powerpoint.comments+xml"/>
  <Override PartName="/ppt/comments/modernComment_111_BE283652.xml" ContentType="application/vnd.ms-powerpoint.comments+xml"/>
  <Override PartName="/ppt/comments/modernComment_11C_F01A7321.xml" ContentType="application/vnd.ms-powerpoint.comments+xml"/>
  <Override PartName="/ppt/revisionInfo.xml" ContentType="application/vnd.ms-powerpoint.revision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sldIdLst>
    <p:sldId id="256" r:id="rId2"/>
    <p:sldId id="293" r:id="rId3"/>
    <p:sldId id="291" r:id="rId4"/>
    <p:sldId id="257" r:id="rId5"/>
    <p:sldId id="261" r:id="rId6"/>
    <p:sldId id="258" r:id="rId7"/>
    <p:sldId id="259" r:id="rId8"/>
    <p:sldId id="260" r:id="rId9"/>
    <p:sldId id="262" r:id="rId10"/>
    <p:sldId id="263" r:id="rId11"/>
    <p:sldId id="264" r:id="rId12"/>
    <p:sldId id="295" r:id="rId13"/>
    <p:sldId id="292" r:id="rId14"/>
    <p:sldId id="266" r:id="rId15"/>
    <p:sldId id="267" r:id="rId16"/>
    <p:sldId id="268" r:id="rId17"/>
    <p:sldId id="269" r:id="rId18"/>
    <p:sldId id="270" r:id="rId19"/>
    <p:sldId id="271" r:id="rId20"/>
    <p:sldId id="273" r:id="rId21"/>
    <p:sldId id="274" r:id="rId22"/>
    <p:sldId id="275" r:id="rId23"/>
    <p:sldId id="276" r:id="rId24"/>
    <p:sldId id="277" r:id="rId25"/>
    <p:sldId id="278" r:id="rId26"/>
    <p:sldId id="279" r:id="rId27"/>
    <p:sldId id="280" r:id="rId28"/>
    <p:sldId id="281" r:id="rId29"/>
    <p:sldId id="282" r:id="rId30"/>
    <p:sldId id="283" r:id="rId31"/>
    <p:sldId id="284" r:id="rId32"/>
    <p:sldId id="285" r:id="rId33"/>
    <p:sldId id="286" r:id="rId34"/>
    <p:sldId id="287" r:id="rId35"/>
    <p:sldId id="288" r:id="rId36"/>
    <p:sldId id="289" r:id="rId37"/>
    <p:sldId id="296" r:id="rId38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EEA1D4C1-8579-6BE0-BB39-4943B9ECE285}" name="Silvia Ardesi" initials="SA" userId="S::silviaardesi@liceoarnaldo.edu.it::9d0a9aae-c5a0-4bda-a16d-66d13d20145f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16F29B87-002A-491B-B55C-A151149D862A}" v="2" dt="2025-03-21T14:43:41.279"/>
    <p1510:client id="{2905818D-2B4A-4258-96BA-F6C7D472A1F8}" v="1" dt="2025-03-21T17:14:17.255"/>
    <p1510:client id="{97EB5EA3-4C7A-814F-BC62-EDEC64B09435}" v="260" dt="2025-03-20T16:33:55.453"/>
    <p1510:client id="{AFD18E28-715B-37F3-045A-1EDC5BE0D115}" v="27" dt="2025-03-20T18:40:05.676"/>
    <p1510:client id="{B5190D13-74E0-E919-725E-1F32675AF19C}" v="71" dt="2025-03-20T18:47:36.773"/>
    <p1510:client id="{FD752567-8F21-4751-A713-90AF0F4556C4}" v="210" dt="2025-03-19T17:25:54.135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slideViewPr>
    <p:cSldViewPr snapToGrid="0">
      <p:cViewPr>
        <p:scale>
          <a:sx n="1" d="2"/>
          <a:sy n="1" d="2"/>
        </p:scale>
        <p:origin x="0" y="0"/>
      </p:cViewPr>
      <p:guideLst/>
    </p:cSldViewPr>
  </p:slide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presProps" Target="presProps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microsoft.com/office/2018/10/relationships/authors" Target="author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microsoft.com/office/2015/10/relationships/revisionInfo" Target="revisionInfo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/Relationships>
</file>

<file path=ppt/comments/modernComment_101_59560102.xml><?xml version="1.0" encoding="utf-8"?>
<p188:cmLst xmlns:a="http://schemas.openxmlformats.org/drawingml/2006/main" xmlns:r="http://schemas.openxmlformats.org/officeDocument/2006/relationships" xmlns:p188="http://schemas.microsoft.com/office/powerpoint/2018/8/main">
  <p188:cm id="{DF1AE61F-3440-467B-938D-8EB2A56A6F90}" authorId="{EEA1D4C1-8579-6BE0-BB39-4943B9ECE285}" created="2025-03-19T13:49:38.354">
    <pc:sldMkLst xmlns:pc="http://schemas.microsoft.com/office/powerpoint/2013/main/command">
      <pc:docMk/>
      <pc:sldMk cId="1498808578" sldId="257"/>
    </pc:sldMkLst>
    <p188:txBody>
      <a:bodyPr/>
      <a:lstStyle/>
      <a:p>
        <a:r>
          <a:rPr lang="en-GB"/>
          <a:t>silvia</a:t>
        </a:r>
      </a:p>
    </p188:txBody>
  </p188:cm>
</p188:cmLst>
</file>

<file path=ppt/comments/modernComment_111_BE283652.xml><?xml version="1.0" encoding="utf-8"?>
<p188:cmLst xmlns:a="http://schemas.openxmlformats.org/drawingml/2006/main" xmlns:r="http://schemas.openxmlformats.org/officeDocument/2006/relationships" xmlns:p188="http://schemas.microsoft.com/office/powerpoint/2018/8/main">
  <p188:cm id="{B44DDB1B-1FF5-40FD-9D66-7AF2B6E4B7D3}" authorId="{EEA1D4C1-8579-6BE0-BB39-4943B9ECE285}" created="2025-03-19T13:49:23.151">
    <pc:sldMkLst xmlns:pc="http://schemas.microsoft.com/office/powerpoint/2013/main/command">
      <pc:docMk/>
      <pc:sldMk cId="3190306386" sldId="273"/>
    </pc:sldMkLst>
    <p188:txBody>
      <a:bodyPr/>
      <a:lstStyle/>
      <a:p>
        <a:r>
          <a:rPr lang="en-GB"/>
          <a:t>luca</a:t>
        </a:r>
      </a:p>
    </p188:txBody>
  </p188:cm>
</p188:cmLst>
</file>

<file path=ppt/comments/modernComment_11C_F01A7321.xml><?xml version="1.0" encoding="utf-8"?>
<p188:cmLst xmlns:a="http://schemas.openxmlformats.org/drawingml/2006/main" xmlns:r="http://schemas.openxmlformats.org/officeDocument/2006/relationships" xmlns:p188="http://schemas.microsoft.com/office/powerpoint/2018/8/main">
  <p188:cm id="{1AFC9CBE-1BAE-4F27-A4D0-F153F277C991}" authorId="{EEA1D4C1-8579-6BE0-BB39-4943B9ECE285}" created="2025-03-19T13:49:10.791">
    <pc:sldMkLst xmlns:pc="http://schemas.microsoft.com/office/powerpoint/2013/main/command">
      <pc:docMk/>
      <pc:sldMk cId="4028265249" sldId="284"/>
    </pc:sldMkLst>
    <p188:txBody>
      <a:bodyPr/>
      <a:lstStyle/>
      <a:p>
        <a:r>
          <a:rPr lang="en-GB"/>
          <a:t>sofia </a:t>
        </a:r>
      </a:p>
    </p188:txBody>
  </p188:cm>
</p188:cmLst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3/21/2025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8538789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3/21/2025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290545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3/21/2025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944565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3/21/2025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913845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82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3/21/2025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152452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3/21/2025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309203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3/21/2025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317233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3/21/2025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1031255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3/21/2025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4638898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3/21/2025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184145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3/21/2025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895827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846CE7D5-CF57-46EF-B807-FDD0502418D4}" type="datetimeFigureOut">
              <a:rPr lang="en-US" smtClean="0"/>
              <a:t>3/21/2025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09540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microsoft.com/office/2018/10/relationships/comments" Target="../comments/modernComment_111_BE283652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8.png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microsoft.com/office/2018/10/relationships/comments" Target="../comments/modernComment_11C_F01A7321.xml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5" Type="http://schemas.openxmlformats.org/officeDocument/2006/relationships/image" Target="../media/image37.png"/><Relationship Id="rId4" Type="http://schemas.openxmlformats.org/officeDocument/2006/relationships/image" Target="../media/image36.png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microsoft.com/office/2018/10/relationships/comments" Target="../comments/modernComment_101_59560102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>
            <a:extLst>
              <a:ext uri="{FF2B5EF4-FFF2-40B4-BE49-F238E27FC236}">
                <a16:creationId xmlns:a16="http://schemas.microsoft.com/office/drawing/2014/main" id="{71B2258F-86CA-4D4D-8270-BC05FCDEBFB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7999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 descr="Tents in a field with a sign in front of a large building&#10;&#10;AI-generated content may be incorrect.">
            <a:extLst>
              <a:ext uri="{FF2B5EF4-FFF2-40B4-BE49-F238E27FC236}">
                <a16:creationId xmlns:a16="http://schemas.microsoft.com/office/drawing/2014/main" id="{AD8F2031-3D38-2C74-790B-B1E4D390D52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50000"/>
          </a:blip>
          <a:srcRect/>
          <a:stretch/>
        </p:blipFill>
        <p:spPr>
          <a:xfrm>
            <a:off x="20" y="1"/>
            <a:ext cx="12191980" cy="6857999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716013"/>
            <a:ext cx="9144000" cy="2041053"/>
          </a:xfrm>
        </p:spPr>
        <p:txBody>
          <a:bodyPr>
            <a:normAutofit/>
          </a:bodyPr>
          <a:lstStyle/>
          <a:p>
            <a:r>
              <a:rPr lang="en-US" sz="8000" b="1">
                <a:solidFill>
                  <a:srgbClr val="FFFFFF"/>
                </a:solidFill>
              </a:rPr>
              <a:t>FUTURO CERCASI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752929" y="6454897"/>
            <a:ext cx="10686142" cy="547991"/>
          </a:xfr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en-US" sz="1600">
                <a:solidFill>
                  <a:srgbClr val="FFFFFF"/>
                </a:solidFill>
                <a:latin typeface="Avenir Next LT Pro"/>
              </a:rPr>
              <a:t>A cura di: Sofia </a:t>
            </a:r>
            <a:r>
              <a:rPr lang="en-US" sz="1600" err="1">
                <a:solidFill>
                  <a:srgbClr val="FFFFFF"/>
                </a:solidFill>
                <a:latin typeface="Avenir Next LT Pro"/>
              </a:rPr>
              <a:t>Archetti</a:t>
            </a:r>
            <a:r>
              <a:rPr lang="en-US" sz="1600">
                <a:solidFill>
                  <a:srgbClr val="FFFFFF"/>
                </a:solidFill>
                <a:latin typeface="Avenir Next LT Pro"/>
              </a:rPr>
              <a:t>, Silvia </a:t>
            </a:r>
            <a:r>
              <a:rPr lang="en-US" sz="1600" err="1">
                <a:solidFill>
                  <a:srgbClr val="FFFFFF"/>
                </a:solidFill>
                <a:latin typeface="Avenir Next LT Pro"/>
              </a:rPr>
              <a:t>Ardesi</a:t>
            </a:r>
            <a:r>
              <a:rPr lang="en-US" sz="1600">
                <a:solidFill>
                  <a:srgbClr val="FFFFFF"/>
                </a:solidFill>
                <a:latin typeface="Avenir Next LT Pro"/>
              </a:rPr>
              <a:t>, Maria Caterina Bonetti, Luca Salvi e </a:t>
            </a:r>
            <a:r>
              <a:rPr lang="en-US" sz="1600" err="1">
                <a:solidFill>
                  <a:srgbClr val="FFFFFF"/>
                </a:solidFill>
                <a:latin typeface="Avenir Next LT Pro"/>
              </a:rPr>
              <a:t>coordinamento</a:t>
            </a:r>
            <a:r>
              <a:rPr lang="en-US" sz="1600">
                <a:solidFill>
                  <a:srgbClr val="FFFFFF"/>
                </a:solidFill>
                <a:latin typeface="Avenir Next LT Pro"/>
              </a:rPr>
              <a:t> </a:t>
            </a:r>
            <a:r>
              <a:rPr lang="en-US" sz="1600" err="1">
                <a:solidFill>
                  <a:srgbClr val="FFFFFF"/>
                </a:solidFill>
                <a:latin typeface="Avenir Next LT Pro"/>
              </a:rPr>
              <a:t>prof.ssa</a:t>
            </a:r>
            <a:r>
              <a:rPr lang="en-US" sz="1600">
                <a:solidFill>
                  <a:srgbClr val="FFFFFF"/>
                </a:solidFill>
                <a:latin typeface="Avenir Next LT Pro"/>
              </a:rPr>
              <a:t> Caterina Manti</a:t>
            </a:r>
          </a:p>
          <a:p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85722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9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BD874EA6-9E60-44EF-8111-325983D0BD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32" name="Color">
              <a:extLst>
                <a:ext uri="{FF2B5EF4-FFF2-40B4-BE49-F238E27FC236}">
                  <a16:creationId xmlns:a16="http://schemas.microsoft.com/office/drawing/2014/main" id="{08B44FA3-C133-42FC-B9BC-7D40F8E3386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Color">
              <a:extLst>
                <a:ext uri="{FF2B5EF4-FFF2-40B4-BE49-F238E27FC236}">
                  <a16:creationId xmlns:a16="http://schemas.microsoft.com/office/drawing/2014/main" id="{D3E8A602-07F2-4B4F-9E4B-2CFDC1C9E42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4" name="Content Placeholder 3" descr="A close-up of a pink circle&#10;&#10;AI-generated content may be incorrect.">
            <a:extLst>
              <a:ext uri="{FF2B5EF4-FFF2-40B4-BE49-F238E27FC236}">
                <a16:creationId xmlns:a16="http://schemas.microsoft.com/office/drawing/2014/main" id="{F4FCBF34-C3F2-7712-E381-467C6B9A7EB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4" t="8" r="-14" b="-209"/>
          <a:stretch/>
        </p:blipFill>
        <p:spPr>
          <a:xfrm>
            <a:off x="651279" y="3922463"/>
            <a:ext cx="10883060" cy="2936825"/>
          </a:xfrm>
          <a:prstGeom prst="rect">
            <a:avLst/>
          </a:prstGeom>
        </p:spPr>
      </p:pic>
      <p:grpSp>
        <p:nvGrpSpPr>
          <p:cNvPr id="35" name="Group 34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675A5EC2-D65F-AF06-F0CC-432A916B77A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94017" y="1510295"/>
            <a:ext cx="8608153" cy="2078997"/>
          </a:xfrm>
        </p:spPr>
        <p:txBody>
          <a:bodyPr vert="horz" lIns="91440" tIns="45720" rIns="91440" bIns="45720" rtlCol="0" anchor="b">
            <a:noAutofit/>
          </a:bodyPr>
          <a:lstStyle/>
          <a:p>
            <a:r>
              <a:rPr lang="en-US" sz="24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Eri a </a:t>
            </a:r>
            <a:r>
              <a:rPr lang="en-US" sz="24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conoscenza</a:t>
            </a:r>
            <a:r>
              <a:rPr lang="en-US" sz="24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24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che</a:t>
            </a:r>
            <a:r>
              <a:rPr lang="en-US" sz="24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24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l'Italia</a:t>
            </a:r>
            <a:r>
              <a:rPr lang="en-US" sz="24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24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si</a:t>
            </a:r>
            <a:r>
              <a:rPr lang="en-US" sz="24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24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colloca</a:t>
            </a:r>
            <a:r>
              <a:rPr lang="en-US" sz="24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in ultima </a:t>
            </a:r>
            <a:r>
              <a:rPr lang="en-US" sz="24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posizione</a:t>
            </a:r>
            <a:r>
              <a:rPr lang="en-US" sz="24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24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tra</a:t>
            </a:r>
            <a:r>
              <a:rPr lang="en-US" sz="24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24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i</a:t>
            </a:r>
            <a:r>
              <a:rPr lang="en-US" sz="24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27 </a:t>
            </a:r>
            <a:r>
              <a:rPr lang="en-US" sz="24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Paesi</a:t>
            </a:r>
            <a:r>
              <a:rPr lang="en-US" sz="24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UE per </a:t>
            </a:r>
            <a:r>
              <a:rPr lang="en-US" sz="24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quanto</a:t>
            </a:r>
            <a:r>
              <a:rPr lang="en-US" sz="24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24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riguarda</a:t>
            </a:r>
            <a:r>
              <a:rPr lang="en-US" sz="24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24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l'incidenza</a:t>
            </a:r>
            <a:r>
              <a:rPr lang="en-US" sz="24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24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della</a:t>
            </a:r>
            <a:r>
              <a:rPr lang="en-US" sz="24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24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popolazione</a:t>
            </a:r>
            <a:r>
              <a:rPr lang="en-US" sz="24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24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giovanile</a:t>
            </a:r>
            <a:r>
              <a:rPr lang="en-US" sz="24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(</a:t>
            </a:r>
            <a:r>
              <a:rPr lang="en-US" sz="2400" dirty="0">
                <a:solidFill>
                  <a:schemeClr val="bg1"/>
                </a:solidFill>
              </a:rPr>
              <a:t>18-34</a:t>
            </a:r>
            <a:r>
              <a:rPr lang="en-US" sz="24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anni) </a:t>
            </a:r>
            <a:r>
              <a:rPr lang="en-US" sz="24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sulla</a:t>
            </a:r>
            <a:r>
              <a:rPr lang="en-US" sz="24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24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popolazione</a:t>
            </a:r>
            <a:r>
              <a:rPr lang="en-US" sz="24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24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totale</a:t>
            </a:r>
            <a:r>
              <a:rPr lang="en-US" sz="24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, con un </a:t>
            </a:r>
            <a:r>
              <a:rPr lang="en-US" sz="24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valore</a:t>
            </a:r>
            <a:r>
              <a:rPr lang="en-US" sz="24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24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pari</a:t>
            </a:r>
            <a:r>
              <a:rPr lang="en-US" sz="24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al 17,4%, a </a:t>
            </a:r>
            <a:r>
              <a:rPr lang="en-US" sz="24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fronte</a:t>
            </a:r>
            <a:r>
              <a:rPr lang="en-US" sz="24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del 19,4% </a:t>
            </a:r>
            <a:r>
              <a:rPr lang="en-US" sz="24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della</a:t>
            </a:r>
            <a:r>
              <a:rPr lang="en-US" sz="24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media UE?</a:t>
            </a:r>
            <a:endParaRPr lang="en-US" sz="2400" dirty="0">
              <a:solidFill>
                <a:schemeClr val="bg1"/>
              </a:solidFill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128297011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47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9" name="Group 48">
            <a:extLst>
              <a:ext uri="{FF2B5EF4-FFF2-40B4-BE49-F238E27FC236}">
                <a16:creationId xmlns:a16="http://schemas.microsoft.com/office/drawing/2014/main" id="{BD874EA6-9E60-44EF-8111-325983D0BD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50" name="Color">
              <a:extLst>
                <a:ext uri="{FF2B5EF4-FFF2-40B4-BE49-F238E27FC236}">
                  <a16:creationId xmlns:a16="http://schemas.microsoft.com/office/drawing/2014/main" id="{08B44FA3-C133-42FC-B9BC-7D40F8E3386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Color">
              <a:extLst>
                <a:ext uri="{FF2B5EF4-FFF2-40B4-BE49-F238E27FC236}">
                  <a16:creationId xmlns:a16="http://schemas.microsoft.com/office/drawing/2014/main" id="{D3E8A602-07F2-4B4F-9E4B-2CFDC1C9E42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4" name="Content Placeholder 3" descr="A screenshot of a graph&#10;&#10;AI-generated content may be incorrect.">
            <a:extLst>
              <a:ext uri="{FF2B5EF4-FFF2-40B4-BE49-F238E27FC236}">
                <a16:creationId xmlns:a16="http://schemas.microsoft.com/office/drawing/2014/main" id="{00B4F458-544D-3207-90A1-5634AAA7405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51279" y="4058627"/>
            <a:ext cx="10893346" cy="2805037"/>
          </a:xfrm>
          <a:prstGeom prst="rect">
            <a:avLst/>
          </a:prstGeom>
        </p:spPr>
      </p:pic>
      <p:grpSp>
        <p:nvGrpSpPr>
          <p:cNvPr id="53" name="Group 52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56CCF4AD-41CE-9FBC-AC71-9C104C774EB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2188" y="1138106"/>
            <a:ext cx="10744153" cy="1618388"/>
          </a:xfr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z="36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Ritieni</a:t>
            </a:r>
            <a:r>
              <a:rPr lang="en-US" sz="36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36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sia</a:t>
            </a:r>
            <a:r>
              <a:rPr lang="en-US" sz="36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un </a:t>
            </a:r>
            <a:r>
              <a:rPr lang="en-US" sz="36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dato</a:t>
            </a:r>
            <a:r>
              <a:rPr lang="en-US" sz="36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36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che</a:t>
            </a:r>
            <a:r>
              <a:rPr lang="en-US" sz="36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36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merita</a:t>
            </a:r>
            <a:r>
              <a:rPr lang="en-US" sz="36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36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attenzione</a:t>
            </a:r>
            <a:r>
              <a:rPr lang="en-US" sz="36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3621811535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8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BD874EA6-9E60-44EF-8111-325983D0BD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31" name="Color">
              <a:extLst>
                <a:ext uri="{FF2B5EF4-FFF2-40B4-BE49-F238E27FC236}">
                  <a16:creationId xmlns:a16="http://schemas.microsoft.com/office/drawing/2014/main" id="{08B44FA3-C133-42FC-B9BC-7D40F8E3386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Color">
              <a:extLst>
                <a:ext uri="{FF2B5EF4-FFF2-40B4-BE49-F238E27FC236}">
                  <a16:creationId xmlns:a16="http://schemas.microsoft.com/office/drawing/2014/main" id="{D3E8A602-07F2-4B4F-9E4B-2CFDC1C9E42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5" name="Immagine 6">
            <a:extLst>
              <a:ext uri="{FF2B5EF4-FFF2-40B4-BE49-F238E27FC236}">
                <a16:creationId xmlns:a16="http://schemas.microsoft.com/office/drawing/2014/main" id="{74B27E25-B62F-937A-9AF3-42A0727D387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293" r="-64"/>
          <a:stretch/>
        </p:blipFill>
        <p:spPr>
          <a:xfrm>
            <a:off x="723360" y="3881697"/>
            <a:ext cx="10872752" cy="2971669"/>
          </a:xfrm>
          <a:prstGeom prst="rect">
            <a:avLst/>
          </a:prstGeom>
        </p:spPr>
      </p:pic>
      <p:grpSp>
        <p:nvGrpSpPr>
          <p:cNvPr id="34" name="Group 33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AA8D5B-225F-62EF-BD6C-9BAE02883E4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5968" y="1712481"/>
            <a:ext cx="10611632" cy="2245940"/>
          </a:xfr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z="32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Ritieni</a:t>
            </a:r>
            <a:r>
              <a:rPr lang="en-US" sz="32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32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meritevole</a:t>
            </a:r>
            <a:r>
              <a:rPr lang="en-US" sz="32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di </a:t>
            </a:r>
            <a:r>
              <a:rPr lang="en-US" sz="32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attenzione</a:t>
            </a:r>
            <a:r>
              <a:rPr lang="en-US" sz="32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da </a:t>
            </a:r>
            <a:r>
              <a:rPr lang="en-US" sz="32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parte</a:t>
            </a:r>
            <a:r>
              <a:rPr lang="en-US" sz="32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32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della</a:t>
            </a:r>
            <a:r>
              <a:rPr lang="en-US" sz="32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32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politica</a:t>
            </a:r>
            <a:r>
              <a:rPr lang="en-US" sz="32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e </a:t>
            </a:r>
            <a:r>
              <a:rPr lang="en-US" sz="32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delle</a:t>
            </a:r>
            <a:r>
              <a:rPr lang="en-US" sz="32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32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Istituzioni</a:t>
            </a:r>
            <a:r>
              <a:rPr lang="en-US" sz="32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la </a:t>
            </a:r>
            <a:r>
              <a:rPr lang="en-US" sz="32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crescita</a:t>
            </a:r>
            <a:r>
              <a:rPr lang="en-US" sz="32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32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esponenziale</a:t>
            </a:r>
            <a:r>
              <a:rPr lang="en-US" sz="32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32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dell'emigrazione</a:t>
            </a:r>
            <a:r>
              <a:rPr lang="en-US" sz="32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di </a:t>
            </a:r>
            <a:r>
              <a:rPr lang="en-US" sz="32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giovani</a:t>
            </a:r>
            <a:r>
              <a:rPr lang="en-US" sz="32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32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italiani</a:t>
            </a:r>
            <a:r>
              <a:rPr lang="en-US" sz="32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verso </a:t>
            </a:r>
            <a:r>
              <a:rPr lang="en-US" sz="32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i</a:t>
            </a:r>
            <a:r>
              <a:rPr lang="en-US" sz="32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32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paesi</a:t>
            </a:r>
            <a:r>
              <a:rPr lang="en-US" sz="32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32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dell'UE</a:t>
            </a:r>
            <a:r>
              <a:rPr lang="en-US" sz="32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e </a:t>
            </a:r>
            <a:r>
              <a:rPr lang="en-US" sz="32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i</a:t>
            </a:r>
            <a:r>
              <a:rPr lang="en-US" sz="32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32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paesi</a:t>
            </a:r>
            <a:r>
              <a:rPr lang="en-US" sz="32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Extra-Europei?</a:t>
            </a:r>
            <a:endParaRPr lang="en-US" sz="3200" kern="1200" dirty="0">
              <a:solidFill>
                <a:schemeClr val="bg1"/>
              </a:solidFill>
              <a:latin typeface="+mj-lt"/>
            </a:endParaRPr>
          </a:p>
          <a:p>
            <a:endParaRPr lang="en-US" sz="3200" kern="1200" dirty="0">
              <a:solidFill>
                <a:schemeClr val="bg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159040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0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BD874EA6-9E60-44EF-8111-325983D0BD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08B44FA3-C133-42FC-B9BC-7D40F8E3386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D3E8A602-07F2-4B4F-9E4B-2CFDC1C9E42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4" name="Immagine 3">
            <a:extLst>
              <a:ext uri="{FF2B5EF4-FFF2-40B4-BE49-F238E27FC236}">
                <a16:creationId xmlns:a16="http://schemas.microsoft.com/office/drawing/2014/main" id="{128C1687-4FF2-F387-8175-FF0BA2ED1D8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7206" r="5188"/>
          <a:stretch/>
        </p:blipFill>
        <p:spPr>
          <a:xfrm>
            <a:off x="852315" y="3989434"/>
            <a:ext cx="10482318" cy="3260751"/>
          </a:xfrm>
          <a:prstGeom prst="rect">
            <a:avLst/>
          </a:prstGeom>
        </p:spPr>
      </p:pic>
      <p:grpSp>
        <p:nvGrpSpPr>
          <p:cNvPr id="16" name="Group 15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56CCF4AD-41CE-9FBC-AC71-9C104C774EB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0772" y="1987588"/>
            <a:ext cx="10678270" cy="1830161"/>
          </a:xfrm>
        </p:spPr>
        <p:txBody>
          <a:bodyPr vert="horz" lIns="91440" tIns="45720" rIns="91440" bIns="45720" rtlCol="0" anchor="b">
            <a:noAutofit/>
          </a:bodyPr>
          <a:lstStyle/>
          <a:p>
            <a:r>
              <a:rPr lang="en-US" sz="3200" b="0" i="0" kern="1200" dirty="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Per </a:t>
            </a:r>
            <a:r>
              <a:rPr lang="en-US" sz="3200" b="0" i="0" kern="1200" err="1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contrastare</a:t>
            </a:r>
            <a:r>
              <a:rPr lang="en-US" sz="3200" b="0" i="0" kern="1200" dirty="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 la </a:t>
            </a:r>
            <a:r>
              <a:rPr lang="en-US" sz="3200" b="0" i="0" kern="1200" err="1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scarsa</a:t>
            </a:r>
            <a:r>
              <a:rPr lang="en-US" sz="3200" b="0" i="0" kern="1200" dirty="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 </a:t>
            </a:r>
            <a:r>
              <a:rPr lang="en-US" sz="3200" b="0" i="0" kern="1200" err="1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incidenza</a:t>
            </a:r>
            <a:r>
              <a:rPr lang="en-US" sz="3200" b="0" i="0" kern="1200" dirty="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 </a:t>
            </a:r>
            <a:r>
              <a:rPr lang="en-US" sz="3200" b="0" i="0" kern="1200" err="1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demografica</a:t>
            </a:r>
            <a:r>
              <a:rPr lang="en-US" sz="3200" b="0" i="0" kern="1200" dirty="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 </a:t>
            </a:r>
            <a:r>
              <a:rPr lang="en-US" sz="3200" b="0" i="0" kern="1200" err="1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della</a:t>
            </a:r>
            <a:r>
              <a:rPr lang="en-US" sz="3200" b="0" i="0" kern="1200" dirty="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 </a:t>
            </a:r>
            <a:r>
              <a:rPr lang="en-US" sz="3200" b="0" i="0" kern="1200" err="1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popolazione</a:t>
            </a:r>
            <a:r>
              <a:rPr lang="en-US" sz="3200" b="0" i="0" kern="1200" dirty="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 </a:t>
            </a:r>
            <a:r>
              <a:rPr lang="en-US" sz="3200" b="0" i="0" kern="1200" err="1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giovanile</a:t>
            </a:r>
            <a:r>
              <a:rPr lang="en-US" sz="3200" b="0" i="0" kern="1200" dirty="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 </a:t>
            </a:r>
            <a:r>
              <a:rPr lang="en-US" sz="3200" b="0" i="0" kern="1200" err="1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nel</a:t>
            </a:r>
            <a:r>
              <a:rPr lang="en-US" sz="3200" b="0" i="0" kern="1200" dirty="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 nostro </a:t>
            </a:r>
            <a:r>
              <a:rPr lang="en-US" sz="3200" b="0" i="0" kern="1200" err="1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paese</a:t>
            </a:r>
            <a:r>
              <a:rPr lang="en-US" sz="3200" b="0" i="0" kern="1200" dirty="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 </a:t>
            </a:r>
            <a:r>
              <a:rPr lang="en-US" sz="3200" b="0" i="0" kern="1200" err="1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quali</a:t>
            </a:r>
            <a:r>
              <a:rPr lang="en-US" sz="3200" b="0" i="0" kern="1200" dirty="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 </a:t>
            </a:r>
            <a:r>
              <a:rPr lang="en-US" sz="3200" b="0" i="0" kern="1200" err="1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soluzioni</a:t>
            </a:r>
            <a:r>
              <a:rPr lang="en-US" sz="3200" b="0" i="0" kern="1200" dirty="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 </a:t>
            </a:r>
            <a:r>
              <a:rPr lang="en-US" sz="3200" b="0" i="0" kern="1200" err="1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proporresti</a:t>
            </a:r>
            <a:r>
              <a:rPr lang="en-US" sz="3200" b="0" i="0" kern="1200" dirty="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 ai </a:t>
            </a:r>
            <a:r>
              <a:rPr lang="en-US" sz="3200" b="0" i="0" kern="1200" err="1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rappresentant</a:t>
            </a:r>
            <a:r>
              <a:rPr lang="en-US" sz="3200" b="0" i="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i</a:t>
            </a:r>
            <a:r>
              <a:rPr lang="en-US" sz="3200" b="0" i="0" kern="1200" dirty="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 </a:t>
            </a:r>
            <a:r>
              <a:rPr lang="en-US" sz="3200" b="0" i="0" kern="1200" err="1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delle</a:t>
            </a:r>
            <a:r>
              <a:rPr lang="en-US" sz="3200" b="0" i="0" kern="1200" dirty="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 </a:t>
            </a:r>
            <a:r>
              <a:rPr lang="en-US" sz="3200" b="0" i="0" kern="1200" err="1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istituzioni</a:t>
            </a:r>
            <a:r>
              <a:rPr lang="en-US" sz="3200" b="0" i="0" kern="1200" dirty="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 (</a:t>
            </a:r>
            <a:r>
              <a:rPr lang="en-US" sz="3200" b="0" i="0" kern="1200" err="1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puoi</a:t>
            </a:r>
            <a:r>
              <a:rPr lang="en-US" sz="3200" b="0" i="0" kern="1200" dirty="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 </a:t>
            </a:r>
            <a:r>
              <a:rPr lang="en-US" sz="3200" b="0" i="0" kern="1200" err="1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scegliere</a:t>
            </a:r>
            <a:r>
              <a:rPr lang="en-US" sz="3200" b="0" i="0" kern="1200" dirty="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 </a:t>
            </a:r>
            <a:r>
              <a:rPr lang="en-US" sz="3200" b="0" i="0" kern="1200" err="1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più</a:t>
            </a:r>
            <a:r>
              <a:rPr lang="en-US" sz="3200" b="0" i="0" kern="1200" dirty="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 </a:t>
            </a:r>
            <a:r>
              <a:rPr lang="en-US" sz="3200" b="0" i="0" kern="1200" err="1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opzioni</a:t>
            </a:r>
            <a:r>
              <a:rPr lang="en-US" sz="3200" b="0" i="0" kern="1200" dirty="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)</a:t>
            </a:r>
            <a:endParaRPr lang="en-US" sz="3200" kern="1200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DC38A4BA-C9E1-577E-5D66-013DC343A6E3}"/>
              </a:ext>
            </a:extLst>
          </p:cNvPr>
          <p:cNvSpPr txBox="1">
            <a:spLocks/>
          </p:cNvSpPr>
          <p:nvPr/>
        </p:nvSpPr>
        <p:spPr>
          <a:xfrm>
            <a:off x="789707" y="1537091"/>
            <a:ext cx="10744153" cy="1618388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it-IT" sz="2800">
              <a:effectLst/>
            </a:endParaRPr>
          </a:p>
        </p:txBody>
      </p:sp>
    </p:spTree>
    <p:extLst>
      <p:ext uri="{BB962C8B-B14F-4D97-AF65-F5344CB8AC3E}">
        <p14:creationId xmlns:p14="http://schemas.microsoft.com/office/powerpoint/2010/main" val="89163085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BD874EA6-9E60-44EF-8111-325983D0BD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16" name="Color">
              <a:extLst>
                <a:ext uri="{FF2B5EF4-FFF2-40B4-BE49-F238E27FC236}">
                  <a16:creationId xmlns:a16="http://schemas.microsoft.com/office/drawing/2014/main" id="{08B44FA3-C133-42FC-B9BC-7D40F8E3386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Color">
              <a:extLst>
                <a:ext uri="{FF2B5EF4-FFF2-40B4-BE49-F238E27FC236}">
                  <a16:creationId xmlns:a16="http://schemas.microsoft.com/office/drawing/2014/main" id="{D3E8A602-07F2-4B4F-9E4B-2CFDC1C9E42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2" name="Immagine 1">
            <a:extLst>
              <a:ext uri="{FF2B5EF4-FFF2-40B4-BE49-F238E27FC236}">
                <a16:creationId xmlns:a16="http://schemas.microsoft.com/office/drawing/2014/main" id="{6128CEF1-DD04-7E6C-53A5-00AB56716A4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899"/>
          <a:stretch/>
        </p:blipFill>
        <p:spPr>
          <a:xfrm>
            <a:off x="1187587" y="3714934"/>
            <a:ext cx="9810431" cy="3139869"/>
          </a:xfrm>
          <a:prstGeom prst="rect">
            <a:avLst/>
          </a:prstGeom>
        </p:spPr>
      </p:pic>
      <p:grpSp>
        <p:nvGrpSpPr>
          <p:cNvPr id="19" name="Group 18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8" name="Title 1">
            <a:extLst>
              <a:ext uri="{FF2B5EF4-FFF2-40B4-BE49-F238E27FC236}">
                <a16:creationId xmlns:a16="http://schemas.microsoft.com/office/drawing/2014/main" id="{7BACDFDD-56E0-5BE9-8659-90F0CC99AD49}"/>
              </a:ext>
            </a:extLst>
          </p:cNvPr>
          <p:cNvSpPr>
            <a:spLocks noGrp="1"/>
          </p:cNvSpPr>
          <p:nvPr/>
        </p:nvSpPr>
        <p:spPr>
          <a:xfrm>
            <a:off x="727684" y="1605914"/>
            <a:ext cx="10744153" cy="2105714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spcAft>
                <a:spcPts val="600"/>
              </a:spcAft>
            </a:pPr>
            <a:r>
              <a:rPr lang="en-US" sz="3600" b="0" i="0" kern="1200" dirty="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Eri a </a:t>
            </a:r>
            <a:r>
              <a:rPr lang="en-US" sz="3600" b="0" i="0" kern="1200" err="1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conoscenza</a:t>
            </a:r>
            <a:r>
              <a:rPr lang="en-US" sz="3600" b="0" i="0" kern="1200" dirty="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 </a:t>
            </a:r>
            <a:r>
              <a:rPr lang="en-US" sz="3600" b="0" i="0" kern="1200" err="1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che</a:t>
            </a:r>
            <a:r>
              <a:rPr lang="en-US" sz="3600" b="0" i="0" kern="1200" dirty="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 </a:t>
            </a:r>
            <a:r>
              <a:rPr lang="en-US" sz="3600" b="0" i="0" kern="1200" err="1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anche</a:t>
            </a:r>
            <a:r>
              <a:rPr lang="en-US" sz="3600" b="0" i="0" kern="1200" dirty="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 in Italia </a:t>
            </a:r>
            <a:r>
              <a:rPr lang="en-US" sz="3600" b="0" i="0" kern="1200" err="1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i</a:t>
            </a:r>
            <a:r>
              <a:rPr lang="en-US" sz="3600" b="0" i="0" kern="1200" dirty="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 </a:t>
            </a:r>
            <a:r>
              <a:rPr lang="en-US" sz="3600" b="0" i="0" kern="1200" err="1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dati</a:t>
            </a:r>
            <a:r>
              <a:rPr lang="en-US" sz="3600" b="0" i="0" kern="1200" dirty="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 </a:t>
            </a:r>
            <a:r>
              <a:rPr lang="en-US" sz="3600" b="0" i="0" kern="1200" err="1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relativi</a:t>
            </a:r>
            <a:r>
              <a:rPr lang="en-US" sz="3600" b="0" i="0" kern="1200" dirty="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 </a:t>
            </a:r>
            <a:r>
              <a:rPr lang="en-US" sz="3600" b="0" i="0" kern="1200" err="1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all'abbandono</a:t>
            </a:r>
            <a:r>
              <a:rPr lang="en-US" sz="3600" b="0" i="0" kern="1200" dirty="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 </a:t>
            </a:r>
            <a:r>
              <a:rPr lang="en-US" sz="3600" b="0" i="0" kern="1200" err="1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scolastico</a:t>
            </a:r>
            <a:r>
              <a:rPr lang="en-US" sz="3600" b="0" i="0" kern="1200" dirty="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 </a:t>
            </a:r>
            <a:r>
              <a:rPr lang="en-US" sz="3600" b="0" i="0" kern="1200" err="1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siano</a:t>
            </a:r>
            <a:r>
              <a:rPr lang="en-US" sz="3600" b="0" i="0" kern="1200" dirty="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 alti?</a:t>
            </a:r>
            <a:endParaRPr lang="en-US" sz="3600" kern="1200" dirty="0">
              <a:solidFill>
                <a:schemeClr val="bg1"/>
              </a:solidFill>
              <a:effectLst/>
              <a:latin typeface="+mj-lt"/>
            </a:endParaRPr>
          </a:p>
          <a:p>
            <a:pPr>
              <a:spcAft>
                <a:spcPts val="600"/>
              </a:spcAft>
            </a:pPr>
            <a:endParaRPr lang="en-US" sz="3600" kern="1200" dirty="0">
              <a:solidFill>
                <a:schemeClr val="bg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59044010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4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BD874EA6-9E60-44EF-8111-325983D0BD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17" name="Color">
              <a:extLst>
                <a:ext uri="{FF2B5EF4-FFF2-40B4-BE49-F238E27FC236}">
                  <a16:creationId xmlns:a16="http://schemas.microsoft.com/office/drawing/2014/main" id="{08B44FA3-C133-42FC-B9BC-7D40F8E3386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Color">
              <a:extLst>
                <a:ext uri="{FF2B5EF4-FFF2-40B4-BE49-F238E27FC236}">
                  <a16:creationId xmlns:a16="http://schemas.microsoft.com/office/drawing/2014/main" id="{D3E8A602-07F2-4B4F-9E4B-2CFDC1C9E42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9" name="Immagine 8">
            <a:extLst>
              <a:ext uri="{FF2B5EF4-FFF2-40B4-BE49-F238E27FC236}">
                <a16:creationId xmlns:a16="http://schemas.microsoft.com/office/drawing/2014/main" id="{5C6E1F7A-7CEB-E9F6-A63D-C9AB3741981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1060"/>
          <a:stretch/>
        </p:blipFill>
        <p:spPr>
          <a:xfrm>
            <a:off x="785143" y="3946926"/>
            <a:ext cx="10749185" cy="2906440"/>
          </a:xfrm>
          <a:prstGeom prst="rect">
            <a:avLst/>
          </a:prstGeom>
        </p:spPr>
      </p:pic>
      <p:grpSp>
        <p:nvGrpSpPr>
          <p:cNvPr id="20" name="Group 19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7E0D2589-4AFD-3512-2EF6-C396D085803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9707" y="1994530"/>
            <a:ext cx="10744153" cy="1618388"/>
          </a:xfrm>
        </p:spPr>
        <p:txBody>
          <a:bodyPr vert="horz" lIns="91440" tIns="45720" rIns="91440" bIns="45720" rtlCol="0" anchor="b">
            <a:noAutofit/>
          </a:bodyPr>
          <a:lstStyle/>
          <a:p>
            <a:br>
              <a:rPr lang="en-US" sz="3600" b="0" i="0" kern="1200">
                <a:effectLst/>
              </a:rPr>
            </a:br>
            <a:r>
              <a:rPr lang="en-US" sz="3600" b="0" i="0" kern="120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In Italia </a:t>
            </a:r>
            <a:r>
              <a:rPr lang="en-US" sz="3600" b="0" i="0" kern="1200" err="1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esistono</a:t>
            </a:r>
            <a:r>
              <a:rPr lang="en-US" sz="3600" b="0" i="0" kern="120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 </a:t>
            </a:r>
            <a:r>
              <a:rPr lang="en-US" sz="3600" b="0" i="0" kern="1200" err="1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una</a:t>
            </a:r>
            <a:r>
              <a:rPr lang="en-US" sz="3600" b="0" i="0" kern="120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 </a:t>
            </a:r>
            <a:r>
              <a:rPr lang="en-US" sz="3600" b="0" i="0" kern="1200" err="1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mobilità</a:t>
            </a:r>
            <a:r>
              <a:rPr lang="en-US" sz="3600" b="0" i="0" kern="120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 </a:t>
            </a:r>
            <a:r>
              <a:rPr lang="en-US" sz="3600" b="0" i="0" kern="1200" err="1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sociale</a:t>
            </a:r>
            <a:r>
              <a:rPr lang="en-US" sz="3600" b="0" i="0" kern="120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 ed un </a:t>
            </a:r>
            <a:r>
              <a:rPr lang="en-US" sz="3600" b="0" i="0" kern="1200" err="1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ascensore</a:t>
            </a:r>
            <a:r>
              <a:rPr lang="en-US" sz="3600" b="0" i="0" kern="120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 </a:t>
            </a:r>
            <a:r>
              <a:rPr lang="en-US" sz="3600" b="0" i="0" kern="1200" err="1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sociale</a:t>
            </a:r>
            <a:r>
              <a:rPr lang="en-US" sz="3600" b="0" i="0" kern="120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 </a:t>
            </a:r>
            <a:r>
              <a:rPr lang="en-US" sz="3600" b="0" i="0" kern="1200" err="1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che</a:t>
            </a:r>
            <a:r>
              <a:rPr lang="en-US" sz="3600" b="0" i="0" kern="120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 </a:t>
            </a:r>
            <a:r>
              <a:rPr lang="en-US" sz="3600" b="0" i="0" kern="1200" err="1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permettano</a:t>
            </a:r>
            <a:r>
              <a:rPr lang="en-US" sz="3600" b="0" i="0" kern="120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 </a:t>
            </a:r>
            <a:r>
              <a:rPr lang="en-US" sz="3600" b="0" i="0" kern="1200" err="1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alla</a:t>
            </a:r>
            <a:r>
              <a:rPr lang="en-US" sz="3600" b="0" i="0" kern="120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 </a:t>
            </a:r>
            <a:r>
              <a:rPr lang="en-US" sz="3600" b="0" i="0" kern="1200" err="1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popolazione</a:t>
            </a:r>
            <a:r>
              <a:rPr lang="en-US" sz="3600" b="0" i="0" kern="120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 </a:t>
            </a:r>
            <a:r>
              <a:rPr lang="en-US" sz="3600" b="0" i="0" kern="1200" err="1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giovanile</a:t>
            </a:r>
            <a:r>
              <a:rPr lang="en-US" sz="3600" b="0" i="0" kern="120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 le </a:t>
            </a:r>
            <a:r>
              <a:rPr lang="en-US" sz="3600" b="0" i="0" kern="1200" err="1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stesse</a:t>
            </a:r>
            <a:r>
              <a:rPr lang="en-US" sz="3600" b="0" i="0" kern="120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 </a:t>
            </a:r>
            <a:r>
              <a:rPr lang="en-US" sz="3600" b="0" i="0" kern="1200" err="1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opportunità</a:t>
            </a:r>
            <a:r>
              <a:rPr lang="en-US" sz="3600" b="0" i="0" kern="120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 o </a:t>
            </a:r>
            <a:r>
              <a:rPr lang="en-US" sz="3600" b="0" i="0" kern="1200" err="1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possibilità</a:t>
            </a:r>
            <a:r>
              <a:rPr lang="en-US" sz="3600" b="0" i="0" kern="120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?</a:t>
            </a:r>
            <a:endParaRPr lang="en-US" sz="3600" kern="1200">
              <a:solidFill>
                <a:schemeClr val="bg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103296764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4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08BB4D4-D71A-48F5-B2D2-45D2D78F4C2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17" name="Color">
              <a:extLst>
                <a:ext uri="{FF2B5EF4-FFF2-40B4-BE49-F238E27FC236}">
                  <a16:creationId xmlns:a16="http://schemas.microsoft.com/office/drawing/2014/main" id="{F287CCC2-896F-4F04-A017-737FB703FD5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Color">
              <a:extLst>
                <a:ext uri="{FF2B5EF4-FFF2-40B4-BE49-F238E27FC236}">
                  <a16:creationId xmlns:a16="http://schemas.microsoft.com/office/drawing/2014/main" id="{821DD70C-9C59-4A01-BF0B-C027B5BCAF5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9" name="Immagine 8">
            <a:extLst>
              <a:ext uri="{FF2B5EF4-FFF2-40B4-BE49-F238E27FC236}">
                <a16:creationId xmlns:a16="http://schemas.microsoft.com/office/drawing/2014/main" id="{F9931534-9473-C14F-7B6A-00AE91CE825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723"/>
          <a:stretch/>
        </p:blipFill>
        <p:spPr>
          <a:xfrm>
            <a:off x="983202" y="3792023"/>
            <a:ext cx="10497229" cy="3350978"/>
          </a:xfrm>
          <a:prstGeom prst="rect">
            <a:avLst/>
          </a:prstGeom>
        </p:spPr>
      </p:pic>
      <p:grpSp>
        <p:nvGrpSpPr>
          <p:cNvPr id="20" name="Group 19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8" name="Title 1">
            <a:extLst>
              <a:ext uri="{FF2B5EF4-FFF2-40B4-BE49-F238E27FC236}">
                <a16:creationId xmlns:a16="http://schemas.microsoft.com/office/drawing/2014/main" id="{5D8BF77C-A7E4-8C23-A657-4DF8313EA304}"/>
              </a:ext>
            </a:extLst>
          </p:cNvPr>
          <p:cNvSpPr>
            <a:spLocks noGrp="1"/>
          </p:cNvSpPr>
          <p:nvPr/>
        </p:nvSpPr>
        <p:spPr>
          <a:xfrm>
            <a:off x="1172581" y="1717414"/>
            <a:ext cx="9856249" cy="217571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spcAft>
                <a:spcPts val="600"/>
              </a:spcAft>
            </a:pPr>
            <a:r>
              <a:rPr lang="en-US" sz="3600" b="0" i="0">
                <a:solidFill>
                  <a:schemeClr val="bg1"/>
                </a:solidFill>
                <a:effectLst/>
                <a:latin typeface="Aptos Display"/>
                <a:ea typeface="+mn-ea"/>
                <a:cs typeface="+mn-cs"/>
              </a:rPr>
              <a:t>Secondo le </a:t>
            </a:r>
            <a:r>
              <a:rPr lang="en-US" sz="3600" b="0" i="0" err="1">
                <a:solidFill>
                  <a:schemeClr val="bg1"/>
                </a:solidFill>
                <a:effectLst/>
                <a:latin typeface="Aptos Display"/>
                <a:ea typeface="+mn-ea"/>
                <a:cs typeface="+mn-cs"/>
              </a:rPr>
              <a:t>tue</a:t>
            </a:r>
            <a:r>
              <a:rPr lang="en-US" sz="3600" b="0" i="0">
                <a:solidFill>
                  <a:schemeClr val="bg1"/>
                </a:solidFill>
                <a:effectLst/>
                <a:latin typeface="Aptos Display"/>
                <a:ea typeface="+mn-ea"/>
                <a:cs typeface="+mn-cs"/>
              </a:rPr>
              <a:t> </a:t>
            </a:r>
            <a:r>
              <a:rPr lang="en-US" sz="3600" b="0" i="0" err="1">
                <a:solidFill>
                  <a:schemeClr val="bg1"/>
                </a:solidFill>
                <a:effectLst/>
                <a:latin typeface="Aptos Display"/>
                <a:ea typeface="+mn-ea"/>
                <a:cs typeface="+mn-cs"/>
              </a:rPr>
              <a:t>conoscenze</a:t>
            </a:r>
            <a:r>
              <a:rPr lang="en-US" sz="3600" b="0" i="0">
                <a:solidFill>
                  <a:schemeClr val="bg1"/>
                </a:solidFill>
                <a:effectLst/>
                <a:latin typeface="Aptos Display"/>
                <a:ea typeface="+mn-ea"/>
                <a:cs typeface="+mn-cs"/>
              </a:rPr>
              <a:t> il </a:t>
            </a:r>
            <a:r>
              <a:rPr lang="en-US" sz="3600" b="0" i="0" err="1">
                <a:solidFill>
                  <a:schemeClr val="bg1"/>
                </a:solidFill>
                <a:effectLst/>
                <a:latin typeface="Aptos Display"/>
                <a:ea typeface="+mn-ea"/>
                <a:cs typeface="+mn-cs"/>
              </a:rPr>
              <a:t>numero</a:t>
            </a:r>
            <a:r>
              <a:rPr lang="en-US" sz="3600" b="0" i="0">
                <a:solidFill>
                  <a:schemeClr val="bg1"/>
                </a:solidFill>
                <a:effectLst/>
                <a:latin typeface="Aptos Display"/>
                <a:ea typeface="+mn-ea"/>
                <a:cs typeface="+mn-cs"/>
              </a:rPr>
              <a:t> </a:t>
            </a:r>
            <a:r>
              <a:rPr lang="en-US" sz="3600" b="0" i="0" err="1">
                <a:solidFill>
                  <a:schemeClr val="bg1"/>
                </a:solidFill>
                <a:effectLst/>
                <a:latin typeface="Aptos Display"/>
                <a:ea typeface="+mn-ea"/>
                <a:cs typeface="+mn-cs"/>
              </a:rPr>
              <a:t>dei</a:t>
            </a:r>
            <a:r>
              <a:rPr lang="en-US" sz="3600" b="0" i="0">
                <a:solidFill>
                  <a:schemeClr val="bg1"/>
                </a:solidFill>
                <a:effectLst/>
                <a:latin typeface="Aptos Display"/>
                <a:ea typeface="+mn-ea"/>
                <a:cs typeface="+mn-cs"/>
              </a:rPr>
              <a:t> </a:t>
            </a:r>
            <a:r>
              <a:rPr lang="en-US" sz="3600" b="0" i="0" err="1">
                <a:solidFill>
                  <a:schemeClr val="bg1"/>
                </a:solidFill>
                <a:effectLst/>
                <a:latin typeface="Aptos Display"/>
                <a:ea typeface="+mn-ea"/>
                <a:cs typeface="+mn-cs"/>
              </a:rPr>
              <a:t>laureati</a:t>
            </a:r>
            <a:r>
              <a:rPr lang="en-US" sz="3600" b="0" i="0">
                <a:solidFill>
                  <a:schemeClr val="bg1"/>
                </a:solidFill>
                <a:effectLst/>
                <a:latin typeface="Aptos Display"/>
                <a:ea typeface="+mn-ea"/>
                <a:cs typeface="+mn-cs"/>
              </a:rPr>
              <a:t> </a:t>
            </a:r>
            <a:r>
              <a:rPr lang="en-US" sz="3600" b="0" i="0" err="1">
                <a:solidFill>
                  <a:schemeClr val="bg1"/>
                </a:solidFill>
                <a:effectLst/>
                <a:latin typeface="Aptos Display"/>
                <a:ea typeface="+mn-ea"/>
                <a:cs typeface="+mn-cs"/>
              </a:rPr>
              <a:t>provenienti</a:t>
            </a:r>
            <a:r>
              <a:rPr lang="en-US" sz="3600" b="0" i="0">
                <a:solidFill>
                  <a:schemeClr val="bg1"/>
                </a:solidFill>
                <a:effectLst/>
                <a:latin typeface="Aptos Display"/>
                <a:ea typeface="+mn-ea"/>
                <a:cs typeface="+mn-cs"/>
              </a:rPr>
              <a:t> da </a:t>
            </a:r>
            <a:r>
              <a:rPr lang="en-US" sz="3600" b="0" i="0" err="1">
                <a:solidFill>
                  <a:schemeClr val="bg1"/>
                </a:solidFill>
                <a:effectLst/>
                <a:latin typeface="Aptos Display"/>
                <a:ea typeface="+mn-ea"/>
                <a:cs typeface="+mn-cs"/>
              </a:rPr>
              <a:t>classi</a:t>
            </a:r>
            <a:r>
              <a:rPr lang="en-US" sz="3600" b="0" i="0">
                <a:solidFill>
                  <a:schemeClr val="bg1"/>
                </a:solidFill>
                <a:effectLst/>
                <a:latin typeface="Aptos Display"/>
                <a:ea typeface="+mn-ea"/>
                <a:cs typeface="+mn-cs"/>
              </a:rPr>
              <a:t> </a:t>
            </a:r>
            <a:r>
              <a:rPr lang="en-US" sz="3600" b="0" i="0" err="1">
                <a:solidFill>
                  <a:schemeClr val="bg1"/>
                </a:solidFill>
                <a:effectLst/>
                <a:latin typeface="Aptos Display"/>
                <a:ea typeface="+mn-ea"/>
                <a:cs typeface="+mn-cs"/>
              </a:rPr>
              <a:t>sociali</a:t>
            </a:r>
            <a:r>
              <a:rPr lang="en-US" sz="3600" b="0" i="0">
                <a:solidFill>
                  <a:schemeClr val="bg1"/>
                </a:solidFill>
                <a:effectLst/>
                <a:latin typeface="Aptos Display"/>
                <a:ea typeface="+mn-ea"/>
                <a:cs typeface="+mn-cs"/>
              </a:rPr>
              <a:t> </a:t>
            </a:r>
            <a:r>
              <a:rPr lang="en-US" sz="3600" b="0" i="0" err="1">
                <a:solidFill>
                  <a:schemeClr val="bg1"/>
                </a:solidFill>
                <a:effectLst/>
                <a:latin typeface="Aptos Display"/>
                <a:ea typeface="+mn-ea"/>
                <a:cs typeface="+mn-cs"/>
              </a:rPr>
              <a:t>più</a:t>
            </a:r>
            <a:r>
              <a:rPr lang="en-US" sz="3600" b="0" i="0">
                <a:solidFill>
                  <a:schemeClr val="bg1"/>
                </a:solidFill>
                <a:effectLst/>
                <a:latin typeface="Aptos Display"/>
                <a:ea typeface="+mn-ea"/>
                <a:cs typeface="+mn-cs"/>
              </a:rPr>
              <a:t> </a:t>
            </a:r>
            <a:r>
              <a:rPr lang="en-US" sz="3600" b="0" i="0" err="1">
                <a:solidFill>
                  <a:schemeClr val="bg1"/>
                </a:solidFill>
                <a:effectLst/>
                <a:latin typeface="Aptos Display"/>
                <a:ea typeface="+mn-ea"/>
                <a:cs typeface="+mn-cs"/>
              </a:rPr>
              <a:t>basse</a:t>
            </a:r>
            <a:r>
              <a:rPr lang="en-US" sz="3600" b="0" i="0">
                <a:solidFill>
                  <a:schemeClr val="bg1"/>
                </a:solidFill>
                <a:effectLst/>
                <a:latin typeface="Aptos Display"/>
                <a:ea typeface="+mn-ea"/>
                <a:cs typeface="+mn-cs"/>
              </a:rPr>
              <a:t> è </a:t>
            </a:r>
            <a:r>
              <a:rPr lang="en-US" sz="3600" b="0" i="0" err="1">
                <a:solidFill>
                  <a:schemeClr val="bg1"/>
                </a:solidFill>
                <a:effectLst/>
                <a:latin typeface="Aptos Display"/>
                <a:ea typeface="+mn-ea"/>
                <a:cs typeface="+mn-cs"/>
              </a:rPr>
              <a:t>aumentato</a:t>
            </a:r>
            <a:r>
              <a:rPr lang="en-US" sz="3600" b="0" i="0">
                <a:solidFill>
                  <a:schemeClr val="bg1"/>
                </a:solidFill>
                <a:effectLst/>
                <a:latin typeface="Aptos Display"/>
                <a:ea typeface="+mn-ea"/>
                <a:cs typeface="+mn-cs"/>
              </a:rPr>
              <a:t> o </a:t>
            </a:r>
            <a:r>
              <a:rPr lang="en-US" sz="3600" b="0" i="0" err="1">
                <a:solidFill>
                  <a:schemeClr val="bg1"/>
                </a:solidFill>
                <a:effectLst/>
                <a:latin typeface="Aptos Display"/>
                <a:ea typeface="+mn-ea"/>
                <a:cs typeface="+mn-cs"/>
              </a:rPr>
              <a:t>diminuito</a:t>
            </a:r>
            <a:r>
              <a:rPr lang="en-US" sz="3600" b="0" i="0">
                <a:solidFill>
                  <a:schemeClr val="bg1"/>
                </a:solidFill>
                <a:effectLst/>
                <a:latin typeface="Aptos Display"/>
                <a:ea typeface="+mn-ea"/>
                <a:cs typeface="+mn-cs"/>
              </a:rPr>
              <a:t> </a:t>
            </a:r>
            <a:r>
              <a:rPr lang="en-US" sz="3600" b="0" i="0" err="1">
                <a:solidFill>
                  <a:schemeClr val="bg1"/>
                </a:solidFill>
                <a:effectLst/>
                <a:latin typeface="Aptos Display"/>
                <a:ea typeface="+mn-ea"/>
                <a:cs typeface="+mn-cs"/>
              </a:rPr>
              <a:t>negli</a:t>
            </a:r>
            <a:r>
              <a:rPr lang="en-US" sz="3600" b="0" i="0">
                <a:solidFill>
                  <a:schemeClr val="bg1"/>
                </a:solidFill>
                <a:effectLst/>
                <a:latin typeface="Aptos Display"/>
                <a:ea typeface="+mn-ea"/>
                <a:cs typeface="+mn-cs"/>
              </a:rPr>
              <a:t> </a:t>
            </a:r>
            <a:r>
              <a:rPr lang="en-US" sz="3600" b="0" i="0" err="1">
                <a:solidFill>
                  <a:schemeClr val="bg1"/>
                </a:solidFill>
                <a:effectLst/>
                <a:latin typeface="Aptos Display"/>
                <a:ea typeface="+mn-ea"/>
                <a:cs typeface="+mn-cs"/>
              </a:rPr>
              <a:t>ultimi</a:t>
            </a:r>
            <a:r>
              <a:rPr lang="en-US" sz="3600" b="0" i="0">
                <a:solidFill>
                  <a:schemeClr val="bg1"/>
                </a:solidFill>
                <a:effectLst/>
                <a:latin typeface="Aptos Display"/>
                <a:ea typeface="+mn-ea"/>
                <a:cs typeface="+mn-cs"/>
              </a:rPr>
              <a:t> 10 anni?</a:t>
            </a:r>
            <a:endParaRPr lang="en-US" sz="3600">
              <a:solidFill>
                <a:schemeClr val="bg1"/>
              </a:solidFill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2172342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BD874EA6-9E60-44EF-8111-325983D0BD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16" name="Color">
              <a:extLst>
                <a:ext uri="{FF2B5EF4-FFF2-40B4-BE49-F238E27FC236}">
                  <a16:creationId xmlns:a16="http://schemas.microsoft.com/office/drawing/2014/main" id="{08B44FA3-C133-42FC-B9BC-7D40F8E3386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Color">
              <a:extLst>
                <a:ext uri="{FF2B5EF4-FFF2-40B4-BE49-F238E27FC236}">
                  <a16:creationId xmlns:a16="http://schemas.microsoft.com/office/drawing/2014/main" id="{D3E8A602-07F2-4B4F-9E4B-2CFDC1C9E42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8" name="Immagine 7">
            <a:extLst>
              <a:ext uri="{FF2B5EF4-FFF2-40B4-BE49-F238E27FC236}">
                <a16:creationId xmlns:a16="http://schemas.microsoft.com/office/drawing/2014/main" id="{297DE4F4-7EDA-D9CF-2664-87E320C4EB1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377"/>
          <a:stretch/>
        </p:blipFill>
        <p:spPr>
          <a:xfrm>
            <a:off x="1614430" y="3826767"/>
            <a:ext cx="8967043" cy="3036897"/>
          </a:xfrm>
          <a:prstGeom prst="rect">
            <a:avLst/>
          </a:prstGeom>
        </p:spPr>
      </p:pic>
      <p:grpSp>
        <p:nvGrpSpPr>
          <p:cNvPr id="19" name="Group 18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645ED719-7394-D03F-79F2-D24A9C574BD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8357" y="2079671"/>
            <a:ext cx="10744153" cy="1618388"/>
          </a:xfr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z="3700" b="0" i="0" kern="120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Hai mai pensato di abbandonare seriamente il tuo percorso di studi, puntando direttamente al mondo lavorativo?</a:t>
            </a:r>
            <a:endParaRPr lang="en-US" sz="3700" kern="1200">
              <a:solidFill>
                <a:schemeClr val="bg1"/>
              </a:solidFill>
              <a:latin typeface="+mj-lt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89256754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5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BD874EA6-9E60-44EF-8111-325983D0BD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18" name="Color">
              <a:extLst>
                <a:ext uri="{FF2B5EF4-FFF2-40B4-BE49-F238E27FC236}">
                  <a16:creationId xmlns:a16="http://schemas.microsoft.com/office/drawing/2014/main" id="{08B44FA3-C133-42FC-B9BC-7D40F8E3386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Color">
              <a:extLst>
                <a:ext uri="{FF2B5EF4-FFF2-40B4-BE49-F238E27FC236}">
                  <a16:creationId xmlns:a16="http://schemas.microsoft.com/office/drawing/2014/main" id="{D3E8A602-07F2-4B4F-9E4B-2CFDC1C9E42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10" name="Immagine 9">
            <a:extLst>
              <a:ext uri="{FF2B5EF4-FFF2-40B4-BE49-F238E27FC236}">
                <a16:creationId xmlns:a16="http://schemas.microsoft.com/office/drawing/2014/main" id="{A14F6B5D-6F1C-9409-6BFC-E976FE04BA5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249"/>
          <a:stretch/>
        </p:blipFill>
        <p:spPr>
          <a:xfrm>
            <a:off x="865823" y="3826767"/>
            <a:ext cx="10464258" cy="3036897"/>
          </a:xfrm>
          <a:prstGeom prst="rect">
            <a:avLst/>
          </a:prstGeom>
        </p:spPr>
      </p:pic>
      <p:grpSp>
        <p:nvGrpSpPr>
          <p:cNvPr id="21" name="Group 20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8" name="Title 1">
            <a:extLst>
              <a:ext uri="{FF2B5EF4-FFF2-40B4-BE49-F238E27FC236}">
                <a16:creationId xmlns:a16="http://schemas.microsoft.com/office/drawing/2014/main" id="{AC8C0B4A-5EFC-B431-93FE-9EF15D951FA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69451" y="1713139"/>
            <a:ext cx="10744153" cy="1618388"/>
          </a:xfr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z="3700" b="0" i="0" kern="120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Secondo te avere un genitore con un titolo di studio universitario influenza il percorso di studio di un giovane?</a:t>
            </a:r>
            <a:endParaRPr lang="en-US" sz="3700" kern="1200">
              <a:solidFill>
                <a:schemeClr val="bg1"/>
              </a:solidFill>
              <a:latin typeface="+mj-lt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2456128933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4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BD874EA6-9E60-44EF-8111-325983D0BD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17" name="Color">
              <a:extLst>
                <a:ext uri="{FF2B5EF4-FFF2-40B4-BE49-F238E27FC236}">
                  <a16:creationId xmlns:a16="http://schemas.microsoft.com/office/drawing/2014/main" id="{08B44FA3-C133-42FC-B9BC-7D40F8E3386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Color">
              <a:extLst>
                <a:ext uri="{FF2B5EF4-FFF2-40B4-BE49-F238E27FC236}">
                  <a16:creationId xmlns:a16="http://schemas.microsoft.com/office/drawing/2014/main" id="{D3E8A602-07F2-4B4F-9E4B-2CFDC1C9E42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9" name="Immagine 8">
            <a:extLst>
              <a:ext uri="{FF2B5EF4-FFF2-40B4-BE49-F238E27FC236}">
                <a16:creationId xmlns:a16="http://schemas.microsoft.com/office/drawing/2014/main" id="{92B91921-6AEE-7E26-BFF0-216C26A750B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947" r="3717"/>
          <a:stretch/>
        </p:blipFill>
        <p:spPr>
          <a:xfrm>
            <a:off x="651279" y="3975035"/>
            <a:ext cx="10893346" cy="2888628"/>
          </a:xfrm>
          <a:prstGeom prst="rect">
            <a:avLst/>
          </a:prstGeom>
        </p:spPr>
      </p:pic>
      <p:grpSp>
        <p:nvGrpSpPr>
          <p:cNvPr id="20" name="Group 19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7" name="Title 1">
            <a:extLst>
              <a:ext uri="{FF2B5EF4-FFF2-40B4-BE49-F238E27FC236}">
                <a16:creationId xmlns:a16="http://schemas.microsoft.com/office/drawing/2014/main" id="{D3127918-D8CB-81E3-2431-E53190BCCC7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3446" y="1713139"/>
            <a:ext cx="10744153" cy="1618388"/>
          </a:xfr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z="3200" b="0" i="0" kern="1200" dirty="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Quanto </a:t>
            </a:r>
            <a:r>
              <a:rPr lang="en-US" sz="3200" b="0" i="0" kern="1200" err="1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consideri</a:t>
            </a:r>
            <a:r>
              <a:rPr lang="en-US" sz="3200" b="0" i="0" kern="1200" dirty="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 </a:t>
            </a:r>
            <a:r>
              <a:rPr lang="en-US" sz="3200" b="0" i="0" kern="1200" err="1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sia</a:t>
            </a:r>
            <a:r>
              <a:rPr lang="en-US" sz="3200" b="0" i="0" kern="1200" dirty="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 </a:t>
            </a:r>
            <a:r>
              <a:rPr lang="en-US" sz="3200" b="0" i="0" kern="1200" err="1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veritiera</a:t>
            </a:r>
            <a:r>
              <a:rPr lang="en-US" sz="3200" b="0" i="0" kern="1200" dirty="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 la </a:t>
            </a:r>
            <a:r>
              <a:rPr lang="en-US" sz="3200" b="0" i="0" kern="1200" err="1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definizione</a:t>
            </a:r>
            <a:r>
              <a:rPr lang="en-US" sz="3200" b="0" i="0" kern="1200" dirty="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 di </a:t>
            </a:r>
            <a:r>
              <a:rPr lang="en-US" sz="3200" b="0" i="0" kern="1200" err="1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esperienza</a:t>
            </a:r>
            <a:r>
              <a:rPr lang="en-US" sz="3200" b="0" i="0" kern="1200" dirty="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 </a:t>
            </a:r>
            <a:r>
              <a:rPr lang="en-US" sz="3200" b="0" i="0" kern="1200" err="1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scolastica</a:t>
            </a:r>
            <a:r>
              <a:rPr lang="en-US" sz="3200" b="0" i="0" kern="1200" dirty="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 come "uno </a:t>
            </a:r>
            <a:r>
              <a:rPr lang="en-US" sz="3200" b="0" i="0" kern="1200" err="1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spazio</a:t>
            </a:r>
            <a:r>
              <a:rPr lang="en-US" sz="3200" b="0" i="0" kern="1200" dirty="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 </a:t>
            </a:r>
            <a:r>
              <a:rPr lang="en-US" sz="3200" b="0" i="0" kern="1200" err="1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insostituibile</a:t>
            </a:r>
            <a:r>
              <a:rPr lang="en-US" sz="3200" b="0" i="0" kern="1200" dirty="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 di </a:t>
            </a:r>
            <a:r>
              <a:rPr lang="en-US" sz="3200" b="0" i="0" kern="1200" err="1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costruzione</a:t>
            </a:r>
            <a:r>
              <a:rPr lang="en-US" sz="3200" b="0" i="0" kern="1200" dirty="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 di </a:t>
            </a:r>
            <a:r>
              <a:rPr lang="en-US" sz="3200" b="0" i="0" kern="1200" err="1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una</a:t>
            </a:r>
            <a:r>
              <a:rPr lang="en-US" sz="3200" b="0" i="0" kern="1200" dirty="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 moderna </a:t>
            </a:r>
            <a:r>
              <a:rPr lang="en-US" sz="3200" b="0" i="0" kern="1200" err="1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società</a:t>
            </a:r>
            <a:r>
              <a:rPr lang="en-US" sz="3200" b="0" i="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3200" b="0" i="0" kern="1200" err="1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democratica</a:t>
            </a:r>
            <a:r>
              <a:rPr lang="en-US" sz="3200" b="0" i="0" kern="1200" dirty="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rPr>
              <a:t>"?</a:t>
            </a:r>
            <a:endParaRPr lang="en-US" sz="3200" kern="1200" dirty="0">
              <a:solidFill>
                <a:schemeClr val="bg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4572561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48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963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0" name="Color Cover">
            <a:extLst>
              <a:ext uri="{FF2B5EF4-FFF2-40B4-BE49-F238E27FC236}">
                <a16:creationId xmlns:a16="http://schemas.microsoft.com/office/drawing/2014/main" id="{8B2B1708-8CE4-4A20-94F5-55118AE2CB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4119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5D095D3E-C464-41D5-87FA-07742698A7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53" name="Color">
              <a:extLst>
                <a:ext uri="{FF2B5EF4-FFF2-40B4-BE49-F238E27FC236}">
                  <a16:creationId xmlns:a16="http://schemas.microsoft.com/office/drawing/2014/main" id="{7722DCE9-76F1-42AC-AC0A-487CFB08739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4" name="Color">
              <a:extLst>
                <a:ext uri="{FF2B5EF4-FFF2-40B4-BE49-F238E27FC236}">
                  <a16:creationId xmlns:a16="http://schemas.microsoft.com/office/drawing/2014/main" id="{B29A5FA1-D0E7-448B-AB7D-032F01D5BF4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56" name="Color">
            <a:extLst>
              <a:ext uri="{FF2B5EF4-FFF2-40B4-BE49-F238E27FC236}">
                <a16:creationId xmlns:a16="http://schemas.microsoft.com/office/drawing/2014/main" id="{C58F402F-FDB5-409B-8818-B6FCE06E577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52804" y="598259"/>
            <a:ext cx="10889442" cy="5680742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8F888542-8A91-C3F3-6502-516A557288A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12644" y="842332"/>
            <a:ext cx="3873438" cy="2771759"/>
          </a:xfrm>
        </p:spPr>
        <p:txBody>
          <a:bodyPr vert="horz" lIns="91440" tIns="45720" rIns="91440" bIns="45720" rtlCol="0" anchor="b">
            <a:normAutofit fontScale="90000"/>
          </a:bodyPr>
          <a:lstStyle/>
          <a:p>
            <a:r>
              <a:rPr lang="en-US" sz="4800" dirty="0">
                <a:solidFill>
                  <a:schemeClr val="tx2"/>
                </a:solidFill>
              </a:rPr>
              <a:t>GIOVANI </a:t>
            </a:r>
            <a:r>
              <a:rPr lang="en-US" sz="4800" kern="1200" dirty="0">
                <a:solidFill>
                  <a:schemeClr val="tx2"/>
                </a:solidFill>
                <a:latin typeface="+mj-lt"/>
                <a:ea typeface="+mj-ea"/>
                <a:cs typeface="+mj-cs"/>
              </a:rPr>
              <a:t>2024:</a:t>
            </a:r>
          </a:p>
          <a:p>
            <a:r>
              <a:rPr lang="en-US" sz="4800" dirty="0">
                <a:solidFill>
                  <a:schemeClr val="tx2"/>
                </a:solidFill>
              </a:rPr>
              <a:t>IL BILANCIO DI UNA </a:t>
            </a:r>
            <a:r>
              <a:rPr lang="en-US" sz="4800">
                <a:solidFill>
                  <a:schemeClr val="tx2"/>
                </a:solidFill>
              </a:rPr>
              <a:t>GENERAZIONE</a:t>
            </a:r>
            <a:endParaRPr lang="en-US" sz="4800" kern="1200">
              <a:solidFill>
                <a:schemeClr val="tx2"/>
              </a:solidFill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3266CD7-8ACF-1B62-C7CF-F831CA3256FE}"/>
              </a:ext>
            </a:extLst>
          </p:cNvPr>
          <p:cNvSpPr txBox="1"/>
          <p:nvPr/>
        </p:nvSpPr>
        <p:spPr>
          <a:xfrm>
            <a:off x="1012643" y="3604221"/>
            <a:ext cx="3585113" cy="2411448"/>
          </a:xfrm>
          <a:prstGeom prst="rect">
            <a:avLst/>
          </a:prstGeom>
        </p:spPr>
        <p:txBody>
          <a:bodyPr rot="0" spcFirstLastPara="0" vertOverflow="overflow" horzOverflow="overflow" vert="horz" lIns="91440" tIns="45720" rIns="91440" bIns="45720" numCol="1" spcCol="0" rtlCol="0" fromWordArt="0" anchor="t" anchorCtr="0" forceAA="0" compatLnSpc="1">
            <a:prstTxWarp prst="textNoShape">
              <a:avLst/>
            </a:prstTxWarp>
            <a:normAutofit/>
          </a:bodyPr>
          <a:lstStyle/>
          <a:p>
            <a:pPr>
              <a:lnSpc>
                <a:spcPct val="90000"/>
              </a:lnSpc>
              <a:spcBef>
                <a:spcPts val="1000"/>
              </a:spcBef>
            </a:pPr>
            <a:r>
              <a:rPr lang="en-US" sz="2400" kern="1200" dirty="0" err="1">
                <a:solidFill>
                  <a:schemeClr val="tx2"/>
                </a:solidFill>
                <a:latin typeface="+mn-lt"/>
                <a:ea typeface="+mn-ea"/>
                <a:cs typeface="+mn-cs"/>
              </a:rPr>
              <a:t>Eures</a:t>
            </a:r>
            <a:r>
              <a:rPr lang="en-US" sz="2400" kern="1200" dirty="0">
                <a:solidFill>
                  <a:schemeClr val="tx2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2400" kern="1200" dirty="0" err="1">
                <a:solidFill>
                  <a:schemeClr val="tx2"/>
                </a:solidFill>
                <a:latin typeface="+mn-lt"/>
                <a:ea typeface="+mn-ea"/>
                <a:cs typeface="+mn-cs"/>
              </a:rPr>
              <a:t>Ricerche</a:t>
            </a:r>
            <a:r>
              <a:rPr lang="en-US" sz="2400" kern="1200" dirty="0">
                <a:solidFill>
                  <a:schemeClr val="tx2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2400" kern="1200" dirty="0" err="1">
                <a:solidFill>
                  <a:schemeClr val="tx2"/>
                </a:solidFill>
                <a:latin typeface="+mn-lt"/>
                <a:ea typeface="+mn-ea"/>
                <a:cs typeface="+mn-cs"/>
              </a:rPr>
              <a:t>Economiche</a:t>
            </a:r>
            <a:r>
              <a:rPr lang="en-US" sz="2400" kern="1200" dirty="0">
                <a:solidFill>
                  <a:schemeClr val="tx2"/>
                </a:solidFill>
                <a:latin typeface="+mn-lt"/>
                <a:ea typeface="+mn-ea"/>
                <a:cs typeface="+mn-cs"/>
              </a:rPr>
              <a:t> e </a:t>
            </a:r>
            <a:r>
              <a:rPr lang="en-US" sz="2400" kern="1200" dirty="0" err="1">
                <a:solidFill>
                  <a:schemeClr val="tx2"/>
                </a:solidFill>
                <a:latin typeface="+mn-lt"/>
                <a:ea typeface="+mn-ea"/>
                <a:cs typeface="+mn-cs"/>
              </a:rPr>
              <a:t>Sociali</a:t>
            </a:r>
            <a:endParaRPr lang="en-US" sz="2400" kern="1200" dirty="0">
              <a:solidFill>
                <a:schemeClr val="tx2"/>
              </a:solidFill>
              <a:latin typeface="+mn-lt"/>
            </a:endParaRPr>
          </a:p>
          <a:p>
            <a:pPr>
              <a:lnSpc>
                <a:spcPct val="90000"/>
              </a:lnSpc>
              <a:spcBef>
                <a:spcPts val="1000"/>
              </a:spcBef>
            </a:pPr>
            <a:endParaRPr lang="en-US" sz="2400" kern="1200">
              <a:solidFill>
                <a:schemeClr val="tx2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07BED935-2DDC-FF2A-863C-B06C384CA17D}"/>
              </a:ext>
            </a:extLst>
          </p:cNvPr>
          <p:cNvSpPr txBox="1"/>
          <p:nvPr/>
        </p:nvSpPr>
        <p:spPr>
          <a:xfrm>
            <a:off x="5399256" y="1101037"/>
            <a:ext cx="5670392" cy="5151139"/>
          </a:xfrm>
          <a:prstGeom prst="rect">
            <a:avLst/>
          </a:prstGeom>
        </p:spPr>
        <p:txBody>
          <a:bodyPr rot="0" spcFirstLastPara="0" vertOverflow="overflow" horzOverflow="overflow" vert="horz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2400" dirty="0"/>
              <a:t>1.Finanziamenti e </a:t>
            </a:r>
            <a:r>
              <a:rPr lang="en-US" sz="2400" err="1"/>
              <a:t>politiche</a:t>
            </a:r>
            <a:r>
              <a:rPr lang="en-US" sz="2400" dirty="0"/>
              <a:t> </a:t>
            </a:r>
            <a:r>
              <a:rPr lang="en-US" sz="2400" err="1"/>
              <a:t>pubbliche</a:t>
            </a:r>
            <a:r>
              <a:rPr lang="en-US" sz="2400" dirty="0"/>
              <a:t> per </a:t>
            </a:r>
            <a:r>
              <a:rPr lang="en-US" sz="2400" err="1"/>
              <a:t>i</a:t>
            </a:r>
            <a:r>
              <a:rPr lang="en-US" sz="2400" dirty="0"/>
              <a:t> </a:t>
            </a:r>
            <a:r>
              <a:rPr lang="en-US" sz="2400" err="1"/>
              <a:t>giovani</a:t>
            </a:r>
            <a:r>
              <a:rPr lang="en-US" sz="2400" dirty="0"/>
              <a:t> </a:t>
            </a:r>
          </a:p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2400" dirty="0"/>
              <a:t>2. </a:t>
            </a:r>
            <a:r>
              <a:rPr lang="en-US" sz="2400" err="1"/>
              <a:t>Indicatori</a:t>
            </a:r>
            <a:r>
              <a:rPr lang="en-US" sz="2400" dirty="0"/>
              <a:t> </a:t>
            </a:r>
            <a:r>
              <a:rPr lang="en-US" sz="2400" err="1"/>
              <a:t>demografici</a:t>
            </a:r>
            <a:r>
              <a:rPr lang="en-US" sz="2400" dirty="0"/>
              <a:t> e </a:t>
            </a:r>
            <a:r>
              <a:rPr lang="en-US" sz="2400" err="1"/>
              <a:t>dinamiche</a:t>
            </a:r>
            <a:r>
              <a:rPr lang="en-US" sz="2400" dirty="0"/>
              <a:t> </a:t>
            </a:r>
            <a:r>
              <a:rPr lang="en-US" sz="2400" err="1"/>
              <a:t>della</a:t>
            </a:r>
            <a:r>
              <a:rPr lang="en-US" sz="2400" dirty="0"/>
              <a:t> </a:t>
            </a:r>
            <a:r>
              <a:rPr lang="en-US" sz="2400" err="1"/>
              <a:t>popolazione</a:t>
            </a:r>
            <a:r>
              <a:rPr lang="en-US" sz="2400" dirty="0"/>
              <a:t> </a:t>
            </a:r>
            <a:r>
              <a:rPr lang="en-US" sz="2400" err="1"/>
              <a:t>giovanile</a:t>
            </a:r>
            <a:r>
              <a:rPr lang="en-US" sz="2400" dirty="0"/>
              <a:t> in Italia</a:t>
            </a:r>
          </a:p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2400" dirty="0"/>
              <a:t>3. La </a:t>
            </a:r>
            <a:r>
              <a:rPr lang="en-US" sz="2400" err="1"/>
              <a:t>valorizzazione</a:t>
            </a:r>
            <a:r>
              <a:rPr lang="en-US" sz="2400" dirty="0"/>
              <a:t> del </a:t>
            </a:r>
            <a:r>
              <a:rPr lang="en-US" sz="2400" err="1"/>
              <a:t>capitale</a:t>
            </a:r>
            <a:r>
              <a:rPr lang="en-US" sz="2400" dirty="0"/>
              <a:t> </a:t>
            </a:r>
            <a:r>
              <a:rPr lang="en-US" sz="2400" err="1"/>
              <a:t>umano</a:t>
            </a:r>
            <a:r>
              <a:rPr lang="en-US" sz="2400" dirty="0"/>
              <a:t> </a:t>
            </a:r>
            <a:r>
              <a:rPr lang="en-US" sz="2400" err="1"/>
              <a:t>nelle</a:t>
            </a:r>
            <a:r>
              <a:rPr lang="en-US" sz="2400" dirty="0"/>
              <a:t> </a:t>
            </a:r>
            <a:r>
              <a:rPr lang="en-US" sz="2400" err="1"/>
              <a:t>nuove</a:t>
            </a:r>
            <a:r>
              <a:rPr lang="en-US" sz="2400" dirty="0"/>
              <a:t> </a:t>
            </a:r>
            <a:r>
              <a:rPr lang="en-US" sz="2400" err="1"/>
              <a:t>generazioni</a:t>
            </a:r>
            <a:r>
              <a:rPr lang="en-US" sz="2400" dirty="0"/>
              <a:t> </a:t>
            </a:r>
          </a:p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2400" dirty="0"/>
              <a:t>4. </a:t>
            </a:r>
            <a:r>
              <a:rPr lang="en-US" sz="2400" err="1"/>
              <a:t>Occupazione</a:t>
            </a:r>
            <a:r>
              <a:rPr lang="en-US" sz="2400" dirty="0"/>
              <a:t> e </a:t>
            </a:r>
            <a:r>
              <a:rPr lang="en-US" sz="2400" err="1"/>
              <a:t>qualità</a:t>
            </a:r>
            <a:r>
              <a:rPr lang="en-US" sz="2400" dirty="0"/>
              <a:t> del </a:t>
            </a:r>
            <a:r>
              <a:rPr lang="en-US" sz="2400" err="1"/>
              <a:t>lavoro</a:t>
            </a:r>
            <a:r>
              <a:rPr lang="en-US" sz="2400" dirty="0"/>
              <a:t> </a:t>
            </a:r>
            <a:r>
              <a:rPr lang="en-US" sz="2400" err="1"/>
              <a:t>dei</a:t>
            </a:r>
            <a:r>
              <a:rPr lang="en-US" sz="2400" dirty="0"/>
              <a:t> </a:t>
            </a:r>
            <a:r>
              <a:rPr lang="en-US" sz="2400" err="1"/>
              <a:t>giovani</a:t>
            </a:r>
            <a:r>
              <a:rPr lang="en-US" sz="2400" dirty="0"/>
              <a:t> </a:t>
            </a:r>
          </a:p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2400" dirty="0"/>
              <a:t>5. Economia e </a:t>
            </a:r>
            <a:r>
              <a:rPr lang="en-US" sz="2400" err="1"/>
              <a:t>retribuzione</a:t>
            </a:r>
            <a:r>
              <a:rPr lang="en-US" sz="2400" dirty="0"/>
              <a:t> </a:t>
            </a:r>
            <a:r>
              <a:rPr lang="en-US" sz="2400" err="1"/>
              <a:t>dei</a:t>
            </a:r>
            <a:r>
              <a:rPr lang="en-US" sz="2400" dirty="0"/>
              <a:t> </a:t>
            </a:r>
            <a:r>
              <a:rPr lang="en-US" sz="2400" err="1"/>
              <a:t>giovani</a:t>
            </a:r>
            <a:r>
              <a:rPr lang="en-US" sz="2400" dirty="0"/>
              <a:t> </a:t>
            </a:r>
          </a:p>
          <a:p>
            <a:pPr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2400" dirty="0"/>
              <a:t>6. </a:t>
            </a:r>
            <a:r>
              <a:rPr lang="en-US" sz="2400" err="1"/>
              <a:t>Partecipazione</a:t>
            </a:r>
            <a:r>
              <a:rPr lang="en-US" sz="2400" dirty="0"/>
              <a:t> </a:t>
            </a:r>
            <a:r>
              <a:rPr lang="en-US" sz="2400" err="1"/>
              <a:t>dei</a:t>
            </a:r>
            <a:r>
              <a:rPr lang="en-US" sz="2400" dirty="0"/>
              <a:t> </a:t>
            </a:r>
            <a:r>
              <a:rPr lang="en-US" sz="2400" err="1"/>
              <a:t>giovani</a:t>
            </a:r>
            <a:r>
              <a:rPr lang="en-US" sz="2400" dirty="0"/>
              <a:t> </a:t>
            </a:r>
            <a:r>
              <a:rPr lang="en-US" sz="2400" err="1"/>
              <a:t>nelle</a:t>
            </a:r>
            <a:r>
              <a:rPr lang="en-US" sz="2400" dirty="0"/>
              <a:t> </a:t>
            </a:r>
            <a:r>
              <a:rPr lang="en-US" sz="2400" err="1"/>
              <a:t>istituzioni</a:t>
            </a:r>
            <a:r>
              <a:rPr lang="en-US" sz="2400" dirty="0"/>
              <a:t> e </a:t>
            </a:r>
            <a:r>
              <a:rPr lang="en-US" sz="2400" err="1"/>
              <a:t>nella</a:t>
            </a:r>
            <a:r>
              <a:rPr lang="en-US" sz="2400" dirty="0"/>
              <a:t> vita civile, </a:t>
            </a:r>
            <a:r>
              <a:rPr lang="en-US" sz="2400" err="1"/>
              <a:t>sociale</a:t>
            </a:r>
            <a:r>
              <a:rPr lang="en-US" sz="2400" dirty="0"/>
              <a:t> e </a:t>
            </a:r>
            <a:r>
              <a:rPr lang="en-US" sz="2400" err="1"/>
              <a:t>politica</a:t>
            </a:r>
            <a:r>
              <a:rPr lang="en-US" sz="2400" dirty="0"/>
              <a:t> del Paese</a:t>
            </a:r>
          </a:p>
          <a:p>
            <a:pPr marL="285750"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endParaRPr lang="en-US">
              <a:solidFill>
                <a:schemeClr val="bg1"/>
              </a:solidFill>
            </a:endParaRPr>
          </a:p>
          <a:p>
            <a:pPr marL="285750" indent="-228600">
              <a:lnSpc>
                <a:spcPct val="9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endParaRPr lang="en-US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900792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9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BD874EA6-9E60-44EF-8111-325983D0BD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32" name="Color">
              <a:extLst>
                <a:ext uri="{FF2B5EF4-FFF2-40B4-BE49-F238E27FC236}">
                  <a16:creationId xmlns:a16="http://schemas.microsoft.com/office/drawing/2014/main" id="{08B44FA3-C133-42FC-B9BC-7D40F8E3386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Color">
              <a:extLst>
                <a:ext uri="{FF2B5EF4-FFF2-40B4-BE49-F238E27FC236}">
                  <a16:creationId xmlns:a16="http://schemas.microsoft.com/office/drawing/2014/main" id="{D3E8A602-07F2-4B4F-9E4B-2CFDC1C9E42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4" name="Content Placeholder 3" descr="A close-up of a logo&#10;&#10;AI-generated content may be incorrect.">
            <a:extLst>
              <a:ext uri="{FF2B5EF4-FFF2-40B4-BE49-F238E27FC236}">
                <a16:creationId xmlns:a16="http://schemas.microsoft.com/office/drawing/2014/main" id="{084685C7-9FCE-05D9-E947-FC9B1166983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80039" y="3826767"/>
            <a:ext cx="8435826" cy="3036897"/>
          </a:xfrm>
          <a:prstGeom prst="rect">
            <a:avLst/>
          </a:prstGeom>
        </p:spPr>
      </p:pic>
      <p:grpSp>
        <p:nvGrpSpPr>
          <p:cNvPr id="35" name="Group 34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18499578-F30E-98D9-1FBD-290E41DE63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8823" y="1713139"/>
            <a:ext cx="10744153" cy="1618388"/>
          </a:xfr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z="2600" kern="1200">
                <a:solidFill>
                  <a:schemeClr val="bg1"/>
                </a:solidFill>
                <a:latin typeface="+mj-lt"/>
                <a:ea typeface="+mj-ea"/>
                <a:cs typeface="+mj-cs"/>
              </a:rPr>
              <a:t>Eri a conoscenza che nel nostro paese, secondo I dati relativi al 2022 l'incidenza della povertà relativa si attesta al 23,5% tra gli under 18 ed al 17,6% nella fascia "18-34 anni", scendendo significativamente nella classi di età più alte (13,8% nela classe "35-64 ani" e 8,8% tra gli over64)?</a:t>
            </a:r>
          </a:p>
        </p:txBody>
      </p:sp>
    </p:spTree>
    <p:extLst>
      <p:ext uri="{BB962C8B-B14F-4D97-AF65-F5344CB8AC3E}">
        <p14:creationId xmlns:p14="http://schemas.microsoft.com/office/powerpoint/2010/main" val="3190306386"/>
      </p:ext>
    </p:extLst>
  </p:cSld>
  <p:clrMapOvr>
    <a:masterClrMapping/>
  </p:clrMapOvr>
  <p:extLst>
    <p:ext uri="{6950BFC3-D8DA-4A85-94F7-54DA5524770B}">
      <p188:commentRel xmlns:p188="http://schemas.microsoft.com/office/powerpoint/2018/8/main" r:id="rId2"/>
    </p:ext>
  </p:extLs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47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9" name="Group 48">
            <a:extLst>
              <a:ext uri="{FF2B5EF4-FFF2-40B4-BE49-F238E27FC236}">
                <a16:creationId xmlns:a16="http://schemas.microsoft.com/office/drawing/2014/main" id="{BD874EA6-9E60-44EF-8111-325983D0BD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50" name="Color">
              <a:extLst>
                <a:ext uri="{FF2B5EF4-FFF2-40B4-BE49-F238E27FC236}">
                  <a16:creationId xmlns:a16="http://schemas.microsoft.com/office/drawing/2014/main" id="{08B44FA3-C133-42FC-B9BC-7D40F8E3386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Color">
              <a:extLst>
                <a:ext uri="{FF2B5EF4-FFF2-40B4-BE49-F238E27FC236}">
                  <a16:creationId xmlns:a16="http://schemas.microsoft.com/office/drawing/2014/main" id="{D3E8A602-07F2-4B4F-9E4B-2CFDC1C9E42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4" name="Content Placeholder 3" descr="A screenshot of a graph&#10;&#10;AI-generated content may be incorrect.">
            <a:extLst>
              <a:ext uri="{FF2B5EF4-FFF2-40B4-BE49-F238E27FC236}">
                <a16:creationId xmlns:a16="http://schemas.microsoft.com/office/drawing/2014/main" id="{356FF61F-822D-A7CC-C720-FF24481897A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36455" y="3826767"/>
            <a:ext cx="10122993" cy="3036897"/>
          </a:xfrm>
          <a:prstGeom prst="rect">
            <a:avLst/>
          </a:prstGeom>
        </p:spPr>
      </p:pic>
      <p:grpSp>
        <p:nvGrpSpPr>
          <p:cNvPr id="53" name="Group 52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61081CDA-B324-B9D8-D905-84DE7A24112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7684" y="1438464"/>
            <a:ext cx="10744153" cy="1618388"/>
          </a:xfr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z="3700" kern="1200">
                <a:solidFill>
                  <a:schemeClr val="bg1"/>
                </a:solidFill>
                <a:latin typeface="+mj-lt"/>
                <a:ea typeface="+mj-ea"/>
                <a:cs typeface="+mj-cs"/>
              </a:rPr>
              <a:t>Ritieni che di questo dato si discuta abbastanza nella programmazione economica del nostro paese?</a:t>
            </a:r>
          </a:p>
        </p:txBody>
      </p:sp>
    </p:spTree>
    <p:extLst>
      <p:ext uri="{BB962C8B-B14F-4D97-AF65-F5344CB8AC3E}">
        <p14:creationId xmlns:p14="http://schemas.microsoft.com/office/powerpoint/2010/main" val="1722234619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108BB4D4-D71A-48F5-B2D2-45D2D78F4C2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F287CCC2-896F-4F04-A017-737FB703FD5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821DD70C-9C59-4A01-BF0B-C027B5BCAF5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4" name="Content Placeholder 3" descr="A screenshot of a graph&#10;&#10;AI-generated content may be incorrect.">
            <a:extLst>
              <a:ext uri="{FF2B5EF4-FFF2-40B4-BE49-F238E27FC236}">
                <a16:creationId xmlns:a16="http://schemas.microsoft.com/office/drawing/2014/main" id="{2995222E-B48F-2326-E58F-A2067DD3FC5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62049" y="3503699"/>
            <a:ext cx="10471805" cy="3350978"/>
          </a:xfrm>
          <a:prstGeom prst="rect">
            <a:avLst/>
          </a:prstGeom>
        </p:spPr>
      </p:pic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16CFE587-C090-4F0D-0BCF-616A549120C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65999" y="1084072"/>
            <a:ext cx="9836855" cy="2751749"/>
          </a:xfrm>
        </p:spPr>
        <p:txBody>
          <a:bodyPr anchor="ctr">
            <a:normAutofit/>
          </a:bodyPr>
          <a:lstStyle/>
          <a:p>
            <a:r>
              <a:rPr lang="en-US" sz="3700">
                <a:solidFill>
                  <a:schemeClr val="bg1"/>
                </a:solidFill>
                <a:ea typeface="+mj-lt"/>
                <a:cs typeface="+mj-lt"/>
              </a:rPr>
              <a:t>Il desiderio di avere figli in futuro potrebbe condizionare la scelta universitaria e lavorativa?</a:t>
            </a:r>
            <a:endParaRPr lang="en-US" sz="37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4411942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9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BD874EA6-9E60-44EF-8111-325983D0BD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32" name="Color">
              <a:extLst>
                <a:ext uri="{FF2B5EF4-FFF2-40B4-BE49-F238E27FC236}">
                  <a16:creationId xmlns:a16="http://schemas.microsoft.com/office/drawing/2014/main" id="{08B44FA3-C133-42FC-B9BC-7D40F8E3386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Color">
              <a:extLst>
                <a:ext uri="{FF2B5EF4-FFF2-40B4-BE49-F238E27FC236}">
                  <a16:creationId xmlns:a16="http://schemas.microsoft.com/office/drawing/2014/main" id="{D3E8A602-07F2-4B4F-9E4B-2CFDC1C9E42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4" name="Content Placeholder 3" descr="A screenshot of a graph&#10;&#10;AI-generated content may be incorrect.">
            <a:extLst>
              <a:ext uri="{FF2B5EF4-FFF2-40B4-BE49-F238E27FC236}">
                <a16:creationId xmlns:a16="http://schemas.microsoft.com/office/drawing/2014/main" id="{867B8E2D-F525-23A1-04A8-D957C4B610F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41149" y="3738419"/>
            <a:ext cx="9722215" cy="3114201"/>
          </a:xfrm>
          <a:prstGeom prst="rect">
            <a:avLst/>
          </a:prstGeom>
        </p:spPr>
      </p:pic>
      <p:grpSp>
        <p:nvGrpSpPr>
          <p:cNvPr id="35" name="Group 34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6CD74FD-21C4-9840-D845-2D19E2EF30B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6898" y="1525274"/>
            <a:ext cx="11151734" cy="1618388"/>
          </a:xfr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z="3700" kern="1200">
                <a:solidFill>
                  <a:schemeClr val="bg1"/>
                </a:solidFill>
                <a:latin typeface="+mj-lt"/>
                <a:ea typeface="+mj-ea"/>
                <a:cs typeface="+mj-cs"/>
              </a:rPr>
              <a:t>Ritieni che si possano riscontrare svantaggi o discriminazioni nel mondo del lavoro a causa del genere?</a:t>
            </a:r>
          </a:p>
        </p:txBody>
      </p:sp>
    </p:spTree>
    <p:extLst>
      <p:ext uri="{BB962C8B-B14F-4D97-AF65-F5344CB8AC3E}">
        <p14:creationId xmlns:p14="http://schemas.microsoft.com/office/powerpoint/2010/main" val="58965353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9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BD874EA6-9E60-44EF-8111-325983D0BD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32" name="Color">
              <a:extLst>
                <a:ext uri="{FF2B5EF4-FFF2-40B4-BE49-F238E27FC236}">
                  <a16:creationId xmlns:a16="http://schemas.microsoft.com/office/drawing/2014/main" id="{08B44FA3-C133-42FC-B9BC-7D40F8E3386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Color">
              <a:extLst>
                <a:ext uri="{FF2B5EF4-FFF2-40B4-BE49-F238E27FC236}">
                  <a16:creationId xmlns:a16="http://schemas.microsoft.com/office/drawing/2014/main" id="{D3E8A602-07F2-4B4F-9E4B-2CFDC1C9E42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4" name="Content Placeholder 3" descr="A screenshot of a computer&#10;&#10;AI-generated content may be incorrect.">
            <a:extLst>
              <a:ext uri="{FF2B5EF4-FFF2-40B4-BE49-F238E27FC236}">
                <a16:creationId xmlns:a16="http://schemas.microsoft.com/office/drawing/2014/main" id="{B3268D21-8543-160F-2DB1-C5E8DFE5446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52801" y="3826767"/>
            <a:ext cx="9490302" cy="3036897"/>
          </a:xfrm>
          <a:prstGeom prst="rect">
            <a:avLst/>
          </a:prstGeom>
        </p:spPr>
      </p:pic>
      <p:grpSp>
        <p:nvGrpSpPr>
          <p:cNvPr id="35" name="Group 34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1ACB9799-BBEF-1C00-74DD-163D68BB58B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7684" y="1711854"/>
            <a:ext cx="10744153" cy="1618388"/>
          </a:xfr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Secondo </a:t>
            </a:r>
            <a:r>
              <a:rPr lang="en-US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te</a:t>
            </a:r>
            <a:r>
              <a:rPr lang="en-US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, il mondo </a:t>
            </a:r>
            <a:r>
              <a:rPr lang="en-US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lavorativo</a:t>
            </a:r>
            <a:r>
              <a:rPr lang="en-US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di </a:t>
            </a:r>
            <a:r>
              <a:rPr lang="en-US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oggi</a:t>
            </a:r>
            <a:r>
              <a:rPr lang="en-US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offre</a:t>
            </a:r>
            <a:r>
              <a:rPr lang="en-US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garanzia</a:t>
            </a:r>
            <a:r>
              <a:rPr lang="en-US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di </a:t>
            </a:r>
            <a:r>
              <a:rPr lang="en-US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stabilità</a:t>
            </a:r>
            <a:r>
              <a:rPr lang="en-US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a </a:t>
            </a:r>
            <a:r>
              <a:rPr lang="en-US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lungo</a:t>
            </a:r>
            <a:r>
              <a:rPr lang="en-US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termine</a:t>
            </a:r>
            <a:r>
              <a:rPr lang="en-US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?</a:t>
            </a:r>
            <a:endParaRPr lang="en-US" kern="1200" dirty="0">
              <a:solidFill>
                <a:schemeClr val="bg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214940881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108BB4D4-D71A-48F5-B2D2-45D2D78F4C2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F287CCC2-896F-4F04-A017-737FB703FD5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821DD70C-9C59-4A01-BF0B-C027B5BCAF5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4" name="Segnaposto contenuto 3" descr="Immagine che contiene schermata, cerchio, Policromia, Elementi grafici&#10;&#10;Il contenuto generato dall&amp;#39;intelligenza artificiale potrebbe non essere corretto.">
            <a:extLst>
              <a:ext uri="{FF2B5EF4-FFF2-40B4-BE49-F238E27FC236}">
                <a16:creationId xmlns:a16="http://schemas.microsoft.com/office/drawing/2014/main" id="{3FC13445-0B4A-16D6-2C5D-0C71D37918B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78265" y="3503699"/>
            <a:ext cx="9439374" cy="3350978"/>
          </a:xfrm>
          <a:prstGeom prst="rect">
            <a:avLst/>
          </a:prstGeom>
        </p:spPr>
      </p:pic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F563E27-2E57-B972-EAB2-2478323C2DA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73466" y="1295995"/>
            <a:ext cx="9847920" cy="2662277"/>
          </a:xfrm>
        </p:spPr>
        <p:txBody>
          <a:bodyPr anchor="ctr">
            <a:normAutofit/>
          </a:bodyPr>
          <a:lstStyle/>
          <a:p>
            <a:r>
              <a:rPr lang="en-US" sz="3600" err="1">
                <a:solidFill>
                  <a:schemeClr val="bg1"/>
                </a:solidFill>
              </a:rPr>
              <a:t>Aspetterai</a:t>
            </a:r>
            <a:r>
              <a:rPr lang="en-US" sz="3600" dirty="0">
                <a:solidFill>
                  <a:schemeClr val="bg1"/>
                </a:solidFill>
              </a:rPr>
              <a:t> di </a:t>
            </a:r>
            <a:r>
              <a:rPr lang="en-US" sz="3600" err="1">
                <a:solidFill>
                  <a:schemeClr val="bg1"/>
                </a:solidFill>
              </a:rPr>
              <a:t>trovare</a:t>
            </a:r>
            <a:r>
              <a:rPr lang="en-US" sz="3600" dirty="0">
                <a:solidFill>
                  <a:schemeClr val="bg1"/>
                </a:solidFill>
              </a:rPr>
              <a:t> un </a:t>
            </a:r>
            <a:r>
              <a:rPr lang="en-US" sz="3600" err="1">
                <a:solidFill>
                  <a:schemeClr val="bg1"/>
                </a:solidFill>
              </a:rPr>
              <a:t>lavoro</a:t>
            </a:r>
            <a:r>
              <a:rPr lang="en-US" sz="3600" dirty="0">
                <a:solidFill>
                  <a:schemeClr val="bg1"/>
                </a:solidFill>
              </a:rPr>
              <a:t> stabile prima di </a:t>
            </a:r>
            <a:r>
              <a:rPr lang="en-US" sz="3600" err="1">
                <a:solidFill>
                  <a:schemeClr val="bg1"/>
                </a:solidFill>
              </a:rPr>
              <a:t>lasciare</a:t>
            </a:r>
            <a:r>
              <a:rPr lang="en-US" sz="3600" dirty="0">
                <a:solidFill>
                  <a:schemeClr val="bg1"/>
                </a:solidFill>
              </a:rPr>
              <a:t> la casa </a:t>
            </a:r>
            <a:r>
              <a:rPr lang="en-US" sz="3600" err="1">
                <a:solidFill>
                  <a:schemeClr val="bg1"/>
                </a:solidFill>
              </a:rPr>
              <a:t>paterna</a:t>
            </a:r>
            <a:r>
              <a:rPr lang="en-US" sz="3600" dirty="0">
                <a:solidFill>
                  <a:schemeClr val="bg1"/>
                </a:solidFill>
              </a:rPr>
              <a:t>/</a:t>
            </a:r>
            <a:r>
              <a:rPr lang="en-US" sz="3600" err="1">
                <a:solidFill>
                  <a:schemeClr val="bg1"/>
                </a:solidFill>
              </a:rPr>
              <a:t>materna</a:t>
            </a:r>
            <a:r>
              <a:rPr lang="en-US" sz="3600" dirty="0">
                <a:solidFill>
                  <a:schemeClr val="bg1"/>
                </a:solidFill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3271641515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0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5664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ACBD2BC8-5312-43CD-BD09-632BC2B2E4F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13" name="Color">
              <a:extLst>
                <a:ext uri="{FF2B5EF4-FFF2-40B4-BE49-F238E27FC236}">
                  <a16:creationId xmlns:a16="http://schemas.microsoft.com/office/drawing/2014/main" id="{9196825B-A5B1-48DD-BF2B-D274B6BED6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9FCAA4BB-F19C-4E2A-B239-C333A83BE3A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3" name="Immagine 2">
            <a:extLst>
              <a:ext uri="{FF2B5EF4-FFF2-40B4-BE49-F238E27FC236}">
                <a16:creationId xmlns:a16="http://schemas.microsoft.com/office/drawing/2014/main" id="{A1910365-4540-0B3A-F388-74E749ED92F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6503" y="3980364"/>
            <a:ext cx="7322632" cy="2861332"/>
          </a:xfrm>
          <a:prstGeom prst="rect">
            <a:avLst/>
          </a:prstGeom>
        </p:spPr>
      </p:pic>
      <p:grpSp>
        <p:nvGrpSpPr>
          <p:cNvPr id="16" name="Group 15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5ED32BFB-F561-E647-254D-41966B38376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5300" y="1290074"/>
            <a:ext cx="8717494" cy="2740160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4100">
                <a:solidFill>
                  <a:schemeClr val="bg1"/>
                </a:solidFill>
              </a:rPr>
              <a:t>Eri a </a:t>
            </a:r>
            <a:r>
              <a:rPr lang="en-US" sz="4100" err="1">
                <a:solidFill>
                  <a:schemeClr val="bg1"/>
                </a:solidFill>
              </a:rPr>
              <a:t>conoscenza</a:t>
            </a:r>
            <a:r>
              <a:rPr lang="en-US" sz="4100">
                <a:solidFill>
                  <a:schemeClr val="bg1"/>
                </a:solidFill>
              </a:rPr>
              <a:t> </a:t>
            </a:r>
            <a:r>
              <a:rPr lang="en-US" sz="4100" err="1">
                <a:solidFill>
                  <a:schemeClr val="bg1"/>
                </a:solidFill>
              </a:rPr>
              <a:t>dei</a:t>
            </a:r>
            <a:r>
              <a:rPr lang="en-US" sz="4100">
                <a:solidFill>
                  <a:schemeClr val="bg1"/>
                </a:solidFill>
              </a:rPr>
              <a:t> </a:t>
            </a:r>
            <a:r>
              <a:rPr lang="en-US" sz="4100" err="1">
                <a:solidFill>
                  <a:schemeClr val="bg1"/>
                </a:solidFill>
              </a:rPr>
              <a:t>dati</a:t>
            </a:r>
            <a:r>
              <a:rPr lang="en-US" sz="4100">
                <a:solidFill>
                  <a:schemeClr val="bg1"/>
                </a:solidFill>
              </a:rPr>
              <a:t> </a:t>
            </a:r>
            <a:r>
              <a:rPr lang="en-US" sz="4100" err="1">
                <a:solidFill>
                  <a:schemeClr val="bg1"/>
                </a:solidFill>
              </a:rPr>
              <a:t>che</a:t>
            </a:r>
            <a:r>
              <a:rPr lang="en-US" sz="4100">
                <a:solidFill>
                  <a:schemeClr val="bg1"/>
                </a:solidFill>
              </a:rPr>
              <a:t> </a:t>
            </a:r>
            <a:r>
              <a:rPr lang="en-US" sz="4100" err="1">
                <a:solidFill>
                  <a:schemeClr val="bg1"/>
                </a:solidFill>
              </a:rPr>
              <a:t>emergono</a:t>
            </a:r>
            <a:r>
              <a:rPr lang="en-US" sz="4100">
                <a:solidFill>
                  <a:schemeClr val="bg1"/>
                </a:solidFill>
              </a:rPr>
              <a:t> </a:t>
            </a:r>
            <a:r>
              <a:rPr lang="en-US" sz="4100" err="1">
                <a:solidFill>
                  <a:schemeClr val="bg1"/>
                </a:solidFill>
              </a:rPr>
              <a:t>dalla</a:t>
            </a:r>
            <a:r>
              <a:rPr lang="en-US" sz="4100">
                <a:solidFill>
                  <a:schemeClr val="bg1"/>
                </a:solidFill>
              </a:rPr>
              <a:t> </a:t>
            </a:r>
            <a:r>
              <a:rPr lang="en-US" sz="4100" err="1">
                <a:solidFill>
                  <a:schemeClr val="bg1"/>
                </a:solidFill>
              </a:rPr>
              <a:t>seguente</a:t>
            </a:r>
            <a:r>
              <a:rPr lang="en-US" sz="4100">
                <a:solidFill>
                  <a:schemeClr val="bg1"/>
                </a:solidFill>
              </a:rPr>
              <a:t> </a:t>
            </a:r>
            <a:r>
              <a:rPr lang="en-US" sz="4100" err="1">
                <a:solidFill>
                  <a:schemeClr val="bg1"/>
                </a:solidFill>
              </a:rPr>
              <a:t>tabella</a:t>
            </a:r>
            <a:r>
              <a:rPr lang="en-US" sz="4100">
                <a:solidFill>
                  <a:schemeClr val="bg1"/>
                </a:solidFill>
              </a:rPr>
              <a:t> </a:t>
            </a:r>
            <a:r>
              <a:rPr lang="en-US" sz="4100" err="1">
                <a:solidFill>
                  <a:schemeClr val="bg1"/>
                </a:solidFill>
              </a:rPr>
              <a:t>sul</a:t>
            </a:r>
            <a:r>
              <a:rPr lang="en-US" sz="4100">
                <a:solidFill>
                  <a:schemeClr val="bg1"/>
                </a:solidFill>
              </a:rPr>
              <a:t> </a:t>
            </a:r>
            <a:r>
              <a:rPr lang="en-US" sz="4100" err="1">
                <a:solidFill>
                  <a:schemeClr val="bg1"/>
                </a:solidFill>
              </a:rPr>
              <a:t>tasso</a:t>
            </a:r>
            <a:r>
              <a:rPr lang="en-US" sz="4100">
                <a:solidFill>
                  <a:schemeClr val="bg1"/>
                </a:solidFill>
              </a:rPr>
              <a:t> di </a:t>
            </a:r>
            <a:r>
              <a:rPr lang="en-US" sz="4100" err="1">
                <a:solidFill>
                  <a:schemeClr val="bg1"/>
                </a:solidFill>
              </a:rPr>
              <a:t>disoccupazione</a:t>
            </a:r>
            <a:r>
              <a:rPr lang="en-US" sz="4100">
                <a:solidFill>
                  <a:schemeClr val="bg1"/>
                </a:solidFill>
              </a:rPr>
              <a:t> per fascia </a:t>
            </a:r>
            <a:r>
              <a:rPr lang="en-US" sz="4100" err="1">
                <a:solidFill>
                  <a:schemeClr val="bg1"/>
                </a:solidFill>
              </a:rPr>
              <a:t>d’età</a:t>
            </a:r>
            <a:r>
              <a:rPr lang="en-US" sz="4100">
                <a:solidFill>
                  <a:schemeClr val="bg1"/>
                </a:solidFill>
              </a:rPr>
              <a:t> in Italia?</a:t>
            </a:r>
          </a:p>
        </p:txBody>
      </p:sp>
      <p:pic>
        <p:nvPicPr>
          <p:cNvPr id="6" name="Content Placeholder 5" descr="A purple circle with numbers&#10;&#10;AI-generated content may be incorrect.">
            <a:extLst>
              <a:ext uri="{FF2B5EF4-FFF2-40B4-BE49-F238E27FC236}">
                <a16:creationId xmlns:a16="http://schemas.microsoft.com/office/drawing/2014/main" id="{9E148590-8870-7454-BBC2-D8B397F88F5E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9614001" y="2659706"/>
            <a:ext cx="2573836" cy="2641316"/>
          </a:xfr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22913810-3EF0-CE00-6EA7-8979FDFFDE0B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l="-201" t="233" r="-120" b="282"/>
          <a:stretch/>
        </p:blipFill>
        <p:spPr>
          <a:xfrm>
            <a:off x="9602187" y="5260640"/>
            <a:ext cx="2593213" cy="16006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15704012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108BB4D4-D71A-48F5-B2D2-45D2D78F4C2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F287CCC2-896F-4F04-A017-737FB703FD5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821DD70C-9C59-4A01-BF0B-C027B5BCAF5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4" name="Segnaposto contenuto 3">
            <a:extLst>
              <a:ext uri="{FF2B5EF4-FFF2-40B4-BE49-F238E27FC236}">
                <a16:creationId xmlns:a16="http://schemas.microsoft.com/office/drawing/2014/main" id="{3F039489-BAD7-70ED-2B8A-D10AAB9AC6F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44790" y="3503699"/>
            <a:ext cx="9506324" cy="3350978"/>
          </a:xfrm>
          <a:prstGeom prst="rect">
            <a:avLst/>
          </a:prstGeom>
        </p:spPr>
      </p:pic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EE82C629-25E8-9787-ECF1-AB29C7705A9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94672" y="1246509"/>
            <a:ext cx="10200789" cy="2729663"/>
          </a:xfrm>
        </p:spPr>
        <p:txBody>
          <a:bodyPr anchor="ctr">
            <a:normAutofit/>
          </a:bodyPr>
          <a:lstStyle/>
          <a:p>
            <a:r>
              <a:rPr lang="it-IT" sz="2600">
                <a:solidFill>
                  <a:schemeClr val="bg1"/>
                </a:solidFill>
              </a:rPr>
              <a:t>Eri a conoscenza che i dati 2023 di fonte Eurostat evidenziano come l’Italia si collochi all’ultimo posto tra i principali paesi europei relativamente al tasso di occupazione giovanile (15-29 anni)?</a:t>
            </a:r>
            <a:r>
              <a:rPr lang="en-US" sz="260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3" name="CasellaDiTesto 2">
            <a:extLst>
              <a:ext uri="{FF2B5EF4-FFF2-40B4-BE49-F238E27FC236}">
                <a16:creationId xmlns:a16="http://schemas.microsoft.com/office/drawing/2014/main" id="{0695354F-A549-80AD-3382-653A9DBEA903}"/>
              </a:ext>
            </a:extLst>
          </p:cNvPr>
          <p:cNvSpPr txBox="1"/>
          <p:nvPr/>
        </p:nvSpPr>
        <p:spPr>
          <a:xfrm>
            <a:off x="5182965" y="2369847"/>
            <a:ext cx="1828800" cy="18288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0491747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48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108BB4D4-D71A-48F5-B2D2-45D2D78F4C2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51" name="Color">
              <a:extLst>
                <a:ext uri="{FF2B5EF4-FFF2-40B4-BE49-F238E27FC236}">
                  <a16:creationId xmlns:a16="http://schemas.microsoft.com/office/drawing/2014/main" id="{F287CCC2-896F-4F04-A017-737FB703FD5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Color">
              <a:extLst>
                <a:ext uri="{FF2B5EF4-FFF2-40B4-BE49-F238E27FC236}">
                  <a16:creationId xmlns:a16="http://schemas.microsoft.com/office/drawing/2014/main" id="{821DD70C-9C59-4A01-BF0B-C027B5BCAF5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4" name="Segnaposto contenuto 3">
            <a:extLst>
              <a:ext uri="{FF2B5EF4-FFF2-40B4-BE49-F238E27FC236}">
                <a16:creationId xmlns:a16="http://schemas.microsoft.com/office/drawing/2014/main" id="{DF099E2B-6EF4-8F60-BBA1-C6288BBD4E8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371" b="12735"/>
          <a:stretch/>
        </p:blipFill>
        <p:spPr>
          <a:xfrm>
            <a:off x="651279" y="3799983"/>
            <a:ext cx="10893346" cy="3054693"/>
          </a:xfrm>
          <a:prstGeom prst="rect">
            <a:avLst/>
          </a:prstGeom>
        </p:spPr>
      </p:pic>
      <p:grpSp>
        <p:nvGrpSpPr>
          <p:cNvPr id="54" name="Group 53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1D8150AC-5C27-1BDD-C849-099199ACCC3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2644" y="1161376"/>
            <a:ext cx="10493401" cy="2751749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36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Pensi</a:t>
            </a:r>
            <a:r>
              <a:rPr lang="en-US" sz="36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di dover </a:t>
            </a:r>
            <a:r>
              <a:rPr lang="en-US" sz="36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lasciare</a:t>
            </a:r>
            <a:r>
              <a:rPr lang="en-US" sz="36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36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l’Italia</a:t>
            </a:r>
            <a:r>
              <a:rPr lang="en-US" sz="36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per </a:t>
            </a:r>
            <a:r>
              <a:rPr lang="en-US" sz="36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riuscire</a:t>
            </a:r>
            <a:r>
              <a:rPr lang="en-US" sz="36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a </a:t>
            </a:r>
            <a:r>
              <a:rPr lang="en-US" sz="36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lavorare</a:t>
            </a:r>
            <a:r>
              <a:rPr lang="en-US" sz="36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?</a:t>
            </a:r>
            <a:r>
              <a:rPr lang="en-US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endParaRPr lang="en-US" kern="1200" dirty="0">
              <a:solidFill>
                <a:schemeClr val="bg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112076839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108BB4D4-D71A-48F5-B2D2-45D2D78F4C2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F287CCC2-896F-4F04-A017-737FB703FD5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821DD70C-9C59-4A01-BF0B-C027B5BCAF5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4" name="Segnaposto contenuto 3">
            <a:extLst>
              <a:ext uri="{FF2B5EF4-FFF2-40B4-BE49-F238E27FC236}">
                <a16:creationId xmlns:a16="http://schemas.microsoft.com/office/drawing/2014/main" id="{48C6B8C7-AFB5-8D3B-335A-C516767AC47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0710" y="3503699"/>
            <a:ext cx="10154483" cy="3350978"/>
          </a:xfrm>
          <a:prstGeom prst="rect">
            <a:avLst/>
          </a:prstGeom>
        </p:spPr>
      </p:pic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E6D1A827-E20F-DB07-8AFC-3FCF3C42236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3" y="1073029"/>
            <a:ext cx="10388809" cy="2751749"/>
          </a:xfrm>
        </p:spPr>
        <p:txBody>
          <a:bodyPr anchor="ctr">
            <a:normAutofit/>
          </a:bodyPr>
          <a:lstStyle/>
          <a:p>
            <a:r>
              <a:rPr lang="it-IT" sz="3000">
                <a:solidFill>
                  <a:schemeClr val="bg1"/>
                </a:solidFill>
              </a:rPr>
              <a:t>Penseresti di lavorare all’estero per un periodo limitato, desiderando ritornare in Italia o preferisci pensare di costruire il tuo futuro fuori dall’Italia?</a:t>
            </a:r>
            <a:r>
              <a:rPr lang="en-US" sz="3000">
                <a:solidFill>
                  <a:schemeClr val="bg1"/>
                </a:solidFill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43454074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9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519334DB-EC8F-4050-9C6E-F92B6A72DA2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49" cy="6858000"/>
            <a:chOff x="-2848" y="0"/>
            <a:chExt cx="12188949" cy="6858000"/>
          </a:xfrm>
        </p:grpSpPr>
        <p:sp>
          <p:nvSpPr>
            <p:cNvPr id="32" name="Color Cover">
              <a:extLst>
                <a:ext uri="{FF2B5EF4-FFF2-40B4-BE49-F238E27FC236}">
                  <a16:creationId xmlns:a16="http://schemas.microsoft.com/office/drawing/2014/main" id="{EA01B1DD-00B6-4407-827C-3F408B773B1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5">
                <a:alpha val="4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Color Cover">
              <a:extLst>
                <a:ext uri="{FF2B5EF4-FFF2-40B4-BE49-F238E27FC236}">
                  <a16:creationId xmlns:a16="http://schemas.microsoft.com/office/drawing/2014/main" id="{AF1D500A-77DB-437E-A54D-45B239D6D00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2848" y="0"/>
              <a:ext cx="12188949" cy="6858000"/>
            </a:xfrm>
            <a:prstGeom prst="rect">
              <a:avLst/>
            </a:prstGeom>
            <a:solidFill>
              <a:schemeClr val="accent6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3F87BA2A-0B66-4DEF-A04F-2CC1722572E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51279" y="598259"/>
            <a:ext cx="10889442" cy="5680742"/>
            <a:chOff x="651279" y="598259"/>
            <a:chExt cx="10889442" cy="5680742"/>
          </a:xfrm>
        </p:grpSpPr>
        <p:sp>
          <p:nvSpPr>
            <p:cNvPr id="36" name="Color">
              <a:extLst>
                <a:ext uri="{FF2B5EF4-FFF2-40B4-BE49-F238E27FC236}">
                  <a16:creationId xmlns:a16="http://schemas.microsoft.com/office/drawing/2014/main" id="{522B2F8C-7861-41DA-AB7F-C621655E4D6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Color">
              <a:extLst>
                <a:ext uri="{FF2B5EF4-FFF2-40B4-BE49-F238E27FC236}">
                  <a16:creationId xmlns:a16="http://schemas.microsoft.com/office/drawing/2014/main" id="{90AE996F-5C1A-4DD0-B66D-9C837744AAA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2" name="Picture 1" descr="A screenshot of a computer&#10;&#10;AI-generated content may be incorrect.">
            <a:extLst>
              <a:ext uri="{FF2B5EF4-FFF2-40B4-BE49-F238E27FC236}">
                <a16:creationId xmlns:a16="http://schemas.microsoft.com/office/drawing/2014/main" id="{781096FF-E5E4-3F8C-0E33-B10A434B0D7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558566" y="2091790"/>
            <a:ext cx="2942121" cy="1583102"/>
          </a:xfrm>
          <a:prstGeom prst="rect">
            <a:avLst/>
          </a:prstGeom>
        </p:spPr>
      </p:pic>
      <p:grpSp>
        <p:nvGrpSpPr>
          <p:cNvPr id="39" name="Group 38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848" y="0"/>
            <a:ext cx="12188952" cy="6858000"/>
            <a:chOff x="0" y="0"/>
            <a:chExt cx="12188952" cy="6858000"/>
          </a:xfrm>
        </p:grpSpPr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6CD35551-3BDD-4A52-6126-945E9C3750EE}"/>
              </a:ext>
            </a:extLst>
          </p:cNvPr>
          <p:cNvSpPr txBox="1"/>
          <p:nvPr/>
        </p:nvSpPr>
        <p:spPr>
          <a:xfrm>
            <a:off x="1169179" y="1715139"/>
            <a:ext cx="5812408" cy="1363157"/>
          </a:xfrm>
          <a:prstGeom prst="rect">
            <a:avLst/>
          </a:prstGeom>
        </p:spPr>
        <p:txBody>
          <a:bodyPr rot="0" spcFirstLastPara="0" vertOverflow="overflow" horzOverflow="overflow" vert="horz" lIns="91440" tIns="45720" rIns="91440" bIns="45720" numCol="1" spcCol="0" rtlCol="0" fromWordArt="0" anchor="b" anchorCtr="0" forceAA="0" compatLnSpc="1">
            <a:prstTxWarp prst="textNoShape">
              <a:avLst/>
            </a:prstTxWarp>
            <a:normAutofit/>
          </a:bodyPr>
          <a:lstStyle/>
          <a:p>
            <a:pPr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7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Γνῶθι</a:t>
            </a:r>
            <a:r>
              <a:rPr lang="en-US" sz="720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7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σε</a:t>
            </a:r>
            <a:r>
              <a:rPr lang="en-US" sz="7200">
                <a:solidFill>
                  <a:schemeClr val="bg1"/>
                </a:solidFill>
                <a:latin typeface="+mj-lt"/>
                <a:ea typeface="+mj-ea"/>
                <a:cs typeface="+mj-cs"/>
              </a:rPr>
              <a:t>α</a:t>
            </a:r>
            <a:r>
              <a:rPr lang="en-US" sz="7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υτόν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E6387011-34E4-E774-71C0-228914D6F89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559398" y="3676487"/>
            <a:ext cx="2938241" cy="2217431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0622108D-B55A-D1B7-4BEF-1D56985F4B42}"/>
              </a:ext>
            </a:extLst>
          </p:cNvPr>
          <p:cNvSpPr txBox="1"/>
          <p:nvPr/>
        </p:nvSpPr>
        <p:spPr>
          <a:xfrm>
            <a:off x="2689741" y="3474483"/>
            <a:ext cx="3406109" cy="2129878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342900" indent="-342900">
              <a:lnSpc>
                <a:spcPct val="150000"/>
              </a:lnSpc>
              <a:buFont typeface="Arial"/>
              <a:buChar char="•"/>
            </a:pPr>
            <a:r>
              <a:rPr lang="en-GB">
                <a:solidFill>
                  <a:schemeClr val="bg1"/>
                </a:solidFill>
                <a:latin typeface="Aptos Display"/>
              </a:rPr>
              <a:t>5: "</a:t>
            </a:r>
            <a:r>
              <a:rPr lang="en-GB" err="1">
                <a:solidFill>
                  <a:schemeClr val="bg1"/>
                </a:solidFill>
                <a:latin typeface="Aptos Display"/>
              </a:rPr>
              <a:t>moltissimo</a:t>
            </a:r>
            <a:r>
              <a:rPr lang="en-GB">
                <a:solidFill>
                  <a:schemeClr val="bg1"/>
                </a:solidFill>
                <a:latin typeface="Aptos Display"/>
              </a:rPr>
              <a:t>"</a:t>
            </a:r>
            <a:endParaRPr lang="en-US">
              <a:solidFill>
                <a:schemeClr val="bg1"/>
              </a:solidFill>
            </a:endParaRPr>
          </a:p>
          <a:p>
            <a:pPr marL="342900" indent="-342900">
              <a:lnSpc>
                <a:spcPct val="150000"/>
              </a:lnSpc>
              <a:buFont typeface="Arial"/>
              <a:buChar char="•"/>
            </a:pPr>
            <a:r>
              <a:rPr lang="en-GB">
                <a:solidFill>
                  <a:schemeClr val="bg1"/>
                </a:solidFill>
                <a:latin typeface="Aptos Display"/>
              </a:rPr>
              <a:t>4: "</a:t>
            </a:r>
            <a:r>
              <a:rPr lang="en-GB" err="1">
                <a:solidFill>
                  <a:schemeClr val="bg1"/>
                </a:solidFill>
                <a:latin typeface="Aptos Display"/>
              </a:rPr>
              <a:t>molto</a:t>
            </a:r>
            <a:r>
              <a:rPr lang="en-GB">
                <a:solidFill>
                  <a:schemeClr val="bg1"/>
                </a:solidFill>
                <a:latin typeface="Aptos Display"/>
              </a:rPr>
              <a:t>" </a:t>
            </a:r>
          </a:p>
          <a:p>
            <a:pPr marL="342900" indent="-342900">
              <a:lnSpc>
                <a:spcPct val="150000"/>
              </a:lnSpc>
              <a:buFont typeface="Arial"/>
              <a:buChar char="•"/>
            </a:pPr>
            <a:r>
              <a:rPr lang="en-GB">
                <a:solidFill>
                  <a:schemeClr val="bg1"/>
                </a:solidFill>
                <a:latin typeface="Aptos Display"/>
              </a:rPr>
              <a:t>3: "</a:t>
            </a:r>
            <a:r>
              <a:rPr lang="en-GB" err="1">
                <a:solidFill>
                  <a:schemeClr val="bg1"/>
                </a:solidFill>
                <a:latin typeface="Aptos Display"/>
              </a:rPr>
              <a:t>abbastanza</a:t>
            </a:r>
            <a:r>
              <a:rPr lang="en-GB">
                <a:solidFill>
                  <a:schemeClr val="bg1"/>
                </a:solidFill>
                <a:latin typeface="Aptos Display"/>
              </a:rPr>
              <a:t>" </a:t>
            </a:r>
          </a:p>
          <a:p>
            <a:pPr marL="342900" indent="-342900">
              <a:lnSpc>
                <a:spcPct val="150000"/>
              </a:lnSpc>
              <a:buFont typeface="Arial"/>
              <a:buChar char="•"/>
            </a:pPr>
            <a:r>
              <a:rPr lang="en-GB">
                <a:solidFill>
                  <a:schemeClr val="bg1"/>
                </a:solidFill>
                <a:latin typeface="Aptos Display"/>
              </a:rPr>
              <a:t>2: "poco"</a:t>
            </a:r>
          </a:p>
          <a:p>
            <a:pPr marL="342900" indent="-342900">
              <a:lnSpc>
                <a:spcPct val="150000"/>
              </a:lnSpc>
              <a:buFont typeface="Arial"/>
              <a:buChar char="•"/>
            </a:pPr>
            <a:r>
              <a:rPr lang="en-GB">
                <a:solidFill>
                  <a:schemeClr val="bg1"/>
                </a:solidFill>
                <a:latin typeface="Aptos Display"/>
              </a:rPr>
              <a:t>1: "per niente"</a:t>
            </a:r>
          </a:p>
        </p:txBody>
      </p:sp>
    </p:spTree>
    <p:extLst>
      <p:ext uri="{BB962C8B-B14F-4D97-AF65-F5344CB8AC3E}">
        <p14:creationId xmlns:p14="http://schemas.microsoft.com/office/powerpoint/2010/main" val="4018790823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108BB4D4-D71A-48F5-B2D2-45D2D78F4C2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F287CCC2-896F-4F04-A017-737FB703FD5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821DD70C-9C59-4A01-BF0B-C027B5BCAF5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4" name="Segnaposto contenuto 3">
            <a:extLst>
              <a:ext uri="{FF2B5EF4-FFF2-40B4-BE49-F238E27FC236}">
                <a16:creationId xmlns:a16="http://schemas.microsoft.com/office/drawing/2014/main" id="{3B1F9E81-F38E-DE76-A6F0-75CCAF7E553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884" y="3503699"/>
            <a:ext cx="10078135" cy="3350978"/>
          </a:xfrm>
          <a:prstGeom prst="rect">
            <a:avLst/>
          </a:prstGeom>
        </p:spPr>
      </p:pic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0146375F-862D-86D0-3109-8FD911F7534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7862" y="1161377"/>
            <a:ext cx="10377484" cy="2751749"/>
          </a:xfrm>
        </p:spPr>
        <p:txBody>
          <a:bodyPr anchor="ctr">
            <a:normAutofit/>
          </a:bodyPr>
          <a:lstStyle/>
          <a:p>
            <a:r>
              <a:rPr lang="it-IT" sz="3700">
                <a:solidFill>
                  <a:schemeClr val="bg1"/>
                </a:solidFill>
              </a:rPr>
              <a:t>Temi che l’avvento dell’intelligenza artificiale possa limitare alle offerte lavorative destinate ai giovani?</a:t>
            </a:r>
            <a:r>
              <a:rPr lang="en-US" sz="3700">
                <a:solidFill>
                  <a:schemeClr val="bg1"/>
                </a:solidFill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748192190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108BB4D4-D71A-48F5-B2D2-45D2D78F4C2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F287CCC2-896F-4F04-A017-737FB703FD5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821DD70C-9C59-4A01-BF0B-C027B5BCAF5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4" name="Content Placeholder 3" descr="A screenshot of a computer&#10;&#10;AI-generated content may be incorrect.">
            <a:extLst>
              <a:ext uri="{FF2B5EF4-FFF2-40B4-BE49-F238E27FC236}">
                <a16:creationId xmlns:a16="http://schemas.microsoft.com/office/drawing/2014/main" id="{D57FE93E-008E-2218-17B1-B4EEA81370B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3145" y="3503699"/>
            <a:ext cx="10809614" cy="3350978"/>
          </a:xfrm>
          <a:prstGeom prst="rect">
            <a:avLst/>
          </a:prstGeom>
        </p:spPr>
      </p:pic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6E268470-C5D4-44BA-3B4C-96DBB743175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4" y="576072"/>
            <a:ext cx="5430250" cy="2751749"/>
          </a:xfrm>
        </p:spPr>
        <p:txBody>
          <a:bodyPr anchor="ctr">
            <a:normAutofit/>
          </a:bodyPr>
          <a:lstStyle/>
          <a:p>
            <a:r>
              <a:rPr lang="en-US" sz="480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B4769C7E-DFC3-D04D-BEB6-FD7AC52C848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38851" y="1826554"/>
            <a:ext cx="10113203" cy="1183348"/>
          </a:xfrm>
        </p:spPr>
        <p:txBody>
          <a:bodyPr anchor="ctr">
            <a:normAutofit/>
          </a:bodyPr>
          <a:lstStyle/>
          <a:p>
            <a:pPr marL="0" indent="0">
              <a:buNone/>
            </a:pPr>
            <a:r>
              <a:rPr lang="en-US" sz="3600">
                <a:solidFill>
                  <a:schemeClr val="bg1"/>
                </a:solidFill>
                <a:latin typeface="Aptos Display"/>
                <a:ea typeface="+mn-lt"/>
                <a:cs typeface="+mn-lt"/>
              </a:rPr>
              <a:t>Ci </a:t>
            </a:r>
            <a:r>
              <a:rPr lang="en-US" sz="3600" err="1">
                <a:solidFill>
                  <a:schemeClr val="bg1"/>
                </a:solidFill>
                <a:latin typeface="Aptos Display"/>
                <a:ea typeface="+mn-lt"/>
                <a:cs typeface="+mn-lt"/>
              </a:rPr>
              <a:t>sono</a:t>
            </a:r>
            <a:r>
              <a:rPr lang="en-US" sz="3600">
                <a:solidFill>
                  <a:schemeClr val="bg1"/>
                </a:solidFill>
                <a:latin typeface="Aptos Display"/>
                <a:ea typeface="+mn-lt"/>
                <a:cs typeface="+mn-lt"/>
              </a:rPr>
              <a:t> </a:t>
            </a:r>
            <a:r>
              <a:rPr lang="en-US" sz="3600" err="1">
                <a:solidFill>
                  <a:schemeClr val="bg1"/>
                </a:solidFill>
                <a:latin typeface="Aptos Display"/>
                <a:ea typeface="+mn-lt"/>
                <a:cs typeface="+mn-lt"/>
              </a:rPr>
              <a:t>abbastanza</a:t>
            </a:r>
            <a:r>
              <a:rPr lang="en-US" sz="3600">
                <a:solidFill>
                  <a:schemeClr val="bg1"/>
                </a:solidFill>
                <a:latin typeface="Aptos Display"/>
                <a:ea typeface="+mn-lt"/>
                <a:cs typeface="+mn-lt"/>
              </a:rPr>
              <a:t> </a:t>
            </a:r>
            <a:r>
              <a:rPr lang="en-US" sz="3600" err="1">
                <a:solidFill>
                  <a:schemeClr val="bg1"/>
                </a:solidFill>
                <a:latin typeface="Aptos Display"/>
                <a:ea typeface="+mn-lt"/>
                <a:cs typeface="+mn-lt"/>
              </a:rPr>
              <a:t>spazi</a:t>
            </a:r>
            <a:r>
              <a:rPr lang="en-US" sz="3600">
                <a:solidFill>
                  <a:schemeClr val="bg1"/>
                </a:solidFill>
                <a:latin typeface="Aptos Display"/>
                <a:ea typeface="+mn-lt"/>
                <a:cs typeface="+mn-lt"/>
              </a:rPr>
              <a:t> di </a:t>
            </a:r>
            <a:r>
              <a:rPr lang="en-US" sz="3600" err="1">
                <a:solidFill>
                  <a:schemeClr val="bg1"/>
                </a:solidFill>
                <a:latin typeface="Aptos Display"/>
                <a:ea typeface="+mn-lt"/>
                <a:cs typeface="+mn-lt"/>
              </a:rPr>
              <a:t>aggregazione</a:t>
            </a:r>
            <a:r>
              <a:rPr lang="en-US" sz="3600">
                <a:solidFill>
                  <a:schemeClr val="bg1"/>
                </a:solidFill>
                <a:latin typeface="Aptos Display"/>
                <a:ea typeface="+mn-lt"/>
                <a:cs typeface="+mn-lt"/>
              </a:rPr>
              <a:t> </a:t>
            </a:r>
            <a:r>
              <a:rPr lang="en-US" sz="3600" err="1">
                <a:solidFill>
                  <a:schemeClr val="bg1"/>
                </a:solidFill>
                <a:latin typeface="Aptos Display"/>
                <a:ea typeface="+mn-lt"/>
                <a:cs typeface="+mn-lt"/>
              </a:rPr>
              <a:t>destinati</a:t>
            </a:r>
            <a:r>
              <a:rPr lang="en-US" sz="3600">
                <a:solidFill>
                  <a:schemeClr val="bg1"/>
                </a:solidFill>
                <a:latin typeface="Aptos Display"/>
                <a:ea typeface="+mn-lt"/>
                <a:cs typeface="+mn-lt"/>
              </a:rPr>
              <a:t> ai </a:t>
            </a:r>
            <a:r>
              <a:rPr lang="en-US" sz="3600" err="1">
                <a:solidFill>
                  <a:schemeClr val="bg1"/>
                </a:solidFill>
                <a:latin typeface="Aptos Display"/>
                <a:ea typeface="+mn-lt"/>
                <a:cs typeface="+mn-lt"/>
              </a:rPr>
              <a:t>giovani</a:t>
            </a:r>
            <a:r>
              <a:rPr lang="en-US" sz="3600">
                <a:solidFill>
                  <a:schemeClr val="bg1"/>
                </a:solidFill>
                <a:latin typeface="Aptos Display"/>
                <a:ea typeface="+mn-lt"/>
                <a:cs typeface="+mn-lt"/>
              </a:rPr>
              <a:t>?</a:t>
            </a:r>
            <a:endParaRPr lang="en-US" sz="3600">
              <a:solidFill>
                <a:schemeClr val="bg1"/>
              </a:solidFill>
              <a:latin typeface="Aptos Display"/>
            </a:endParaRPr>
          </a:p>
        </p:txBody>
      </p:sp>
    </p:spTree>
    <p:extLst>
      <p:ext uri="{BB962C8B-B14F-4D97-AF65-F5344CB8AC3E}">
        <p14:creationId xmlns:p14="http://schemas.microsoft.com/office/powerpoint/2010/main" val="4028265249"/>
      </p:ext>
    </p:extLst>
  </p:cSld>
  <p:clrMapOvr>
    <a:masterClrMapping/>
  </p:clrMapOvr>
  <p:extLst>
    <p:ext uri="{6950BFC3-D8DA-4A85-94F7-54DA5524770B}">
      <p188:commentRel xmlns:p188="http://schemas.microsoft.com/office/powerpoint/2018/8/main" r:id="rId2"/>
    </p:ext>
  </p:extLs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108BB4D4-D71A-48F5-B2D2-45D2D78F4C2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F287CCC2-896F-4F04-A017-737FB703FD5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821DD70C-9C59-4A01-BF0B-C027B5BCAF5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4" name="Content Placeholder 3">
            <a:extLst>
              <a:ext uri="{FF2B5EF4-FFF2-40B4-BE49-F238E27FC236}">
                <a16:creationId xmlns:a16="http://schemas.microsoft.com/office/drawing/2014/main" id="{9E684652-5D8B-D729-F262-B84F1BFEBEF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3145" y="3503699"/>
            <a:ext cx="10809614" cy="3350978"/>
          </a:xfrm>
          <a:prstGeom prst="rect">
            <a:avLst/>
          </a:prstGeom>
        </p:spPr>
      </p:pic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7279C454-B69F-02B3-F3F1-B960F44542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0348" y="1307178"/>
            <a:ext cx="11274717" cy="2472028"/>
          </a:xfrm>
        </p:spPr>
        <p:txBody>
          <a:bodyPr anchor="ctr">
            <a:normAutofit/>
          </a:bodyPr>
          <a:lstStyle/>
          <a:p>
            <a:r>
              <a:rPr lang="en-US" sz="3600" dirty="0">
                <a:solidFill>
                  <a:schemeClr val="bg1"/>
                </a:solidFill>
                <a:ea typeface="+mj-lt"/>
                <a:cs typeface="+mj-lt"/>
              </a:rPr>
              <a:t>Hai </a:t>
            </a:r>
            <a:r>
              <a:rPr lang="en-US" sz="3600" err="1">
                <a:solidFill>
                  <a:schemeClr val="bg1"/>
                </a:solidFill>
                <a:ea typeface="+mj-lt"/>
                <a:cs typeface="+mj-lt"/>
              </a:rPr>
              <a:t>mai</a:t>
            </a:r>
            <a:r>
              <a:rPr lang="en-US" sz="3600" dirty="0">
                <a:solidFill>
                  <a:schemeClr val="bg1"/>
                </a:solidFill>
                <a:ea typeface="+mj-lt"/>
                <a:cs typeface="+mj-lt"/>
              </a:rPr>
              <a:t> </a:t>
            </a:r>
            <a:r>
              <a:rPr lang="en-US" sz="3600" err="1">
                <a:solidFill>
                  <a:schemeClr val="bg1"/>
                </a:solidFill>
                <a:ea typeface="+mj-lt"/>
                <a:cs typeface="+mj-lt"/>
              </a:rPr>
              <a:t>valutato</a:t>
            </a:r>
            <a:r>
              <a:rPr lang="en-US" sz="3600" dirty="0">
                <a:solidFill>
                  <a:schemeClr val="bg1"/>
                </a:solidFill>
                <a:ea typeface="+mj-lt"/>
                <a:cs typeface="+mj-lt"/>
              </a:rPr>
              <a:t> di </a:t>
            </a:r>
            <a:r>
              <a:rPr lang="en-US" sz="3600" err="1">
                <a:solidFill>
                  <a:schemeClr val="bg1"/>
                </a:solidFill>
                <a:ea typeface="+mj-lt"/>
                <a:cs typeface="+mj-lt"/>
              </a:rPr>
              <a:t>svolgere</a:t>
            </a:r>
            <a:r>
              <a:rPr lang="en-US" sz="3600" dirty="0">
                <a:solidFill>
                  <a:schemeClr val="bg1"/>
                </a:solidFill>
                <a:ea typeface="+mj-lt"/>
                <a:cs typeface="+mj-lt"/>
              </a:rPr>
              <a:t> un </a:t>
            </a:r>
            <a:r>
              <a:rPr lang="en-US" sz="3600" err="1">
                <a:solidFill>
                  <a:schemeClr val="bg1"/>
                </a:solidFill>
                <a:ea typeface="+mj-lt"/>
                <a:cs typeface="+mj-lt"/>
              </a:rPr>
              <a:t>servizio</a:t>
            </a:r>
            <a:r>
              <a:rPr lang="en-US" sz="3600" dirty="0">
                <a:solidFill>
                  <a:schemeClr val="bg1"/>
                </a:solidFill>
                <a:ea typeface="+mj-lt"/>
                <a:cs typeface="+mj-lt"/>
              </a:rPr>
              <a:t> di </a:t>
            </a:r>
            <a:r>
              <a:rPr lang="en-US" sz="3600" err="1">
                <a:solidFill>
                  <a:schemeClr val="bg1"/>
                </a:solidFill>
                <a:ea typeface="+mj-lt"/>
                <a:cs typeface="+mj-lt"/>
              </a:rPr>
              <a:t>volontariato</a:t>
            </a:r>
            <a:r>
              <a:rPr lang="en-US" sz="3600" dirty="0">
                <a:solidFill>
                  <a:schemeClr val="bg1"/>
                </a:solidFill>
                <a:ea typeface="+mj-lt"/>
                <a:cs typeface="+mj-lt"/>
              </a:rPr>
              <a:t> in Italia o </a:t>
            </a:r>
            <a:r>
              <a:rPr lang="en-US" sz="3600" err="1">
                <a:solidFill>
                  <a:schemeClr val="bg1"/>
                </a:solidFill>
                <a:ea typeface="+mj-lt"/>
                <a:cs typeface="+mj-lt"/>
              </a:rPr>
              <a:t>all'estero</a:t>
            </a:r>
            <a:r>
              <a:rPr lang="en-US" sz="3600" dirty="0">
                <a:solidFill>
                  <a:schemeClr val="bg1"/>
                </a:solidFill>
                <a:ea typeface="+mj-lt"/>
                <a:cs typeface="+mj-lt"/>
              </a:rPr>
              <a:t>?</a:t>
            </a:r>
            <a:endParaRPr lang="en-US" sz="36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3616326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108BB4D4-D71A-48F5-B2D2-45D2D78F4C2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34" name="Color">
              <a:extLst>
                <a:ext uri="{FF2B5EF4-FFF2-40B4-BE49-F238E27FC236}">
                  <a16:creationId xmlns:a16="http://schemas.microsoft.com/office/drawing/2014/main" id="{F287CCC2-896F-4F04-A017-737FB703FD5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Color">
              <a:extLst>
                <a:ext uri="{FF2B5EF4-FFF2-40B4-BE49-F238E27FC236}">
                  <a16:creationId xmlns:a16="http://schemas.microsoft.com/office/drawing/2014/main" id="{821DD70C-9C59-4A01-BF0B-C027B5BCAF5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5" name="Content Placeholder 4" descr="A screenshot of a number of people&#10;&#10;AI-generated content may be incorrect.">
            <a:extLst>
              <a:ext uri="{FF2B5EF4-FFF2-40B4-BE49-F238E27FC236}">
                <a16:creationId xmlns:a16="http://schemas.microsoft.com/office/drawing/2014/main" id="{7F1F6849-2CA9-0409-FCAE-720EE1A7C64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3145" y="3503699"/>
            <a:ext cx="10809614" cy="3350978"/>
          </a:xfrm>
          <a:prstGeom prst="rect">
            <a:avLst/>
          </a:prstGeom>
        </p:spPr>
      </p:pic>
      <p:grpSp>
        <p:nvGrpSpPr>
          <p:cNvPr id="37" name="Group 3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27C200E-214A-CE9A-1DBA-E1FFAA711BE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67384" y="1060045"/>
            <a:ext cx="9860482" cy="2751749"/>
          </a:xfrm>
        </p:spPr>
        <p:txBody>
          <a:bodyPr anchor="ctr">
            <a:normAutofit/>
          </a:bodyPr>
          <a:lstStyle/>
          <a:p>
            <a:r>
              <a:rPr lang="en-US" sz="3600" dirty="0">
                <a:solidFill>
                  <a:schemeClr val="bg1"/>
                </a:solidFill>
                <a:ea typeface="+mj-lt"/>
                <a:cs typeface="+mj-lt"/>
              </a:rPr>
              <a:t>Quanto </a:t>
            </a:r>
            <a:r>
              <a:rPr lang="en-US" sz="3600" dirty="0" err="1">
                <a:solidFill>
                  <a:schemeClr val="bg1"/>
                </a:solidFill>
                <a:ea typeface="+mj-lt"/>
                <a:cs typeface="+mj-lt"/>
              </a:rPr>
              <a:t>pensi</a:t>
            </a:r>
            <a:r>
              <a:rPr lang="en-US" sz="3600" dirty="0">
                <a:solidFill>
                  <a:schemeClr val="bg1"/>
                </a:solidFill>
                <a:ea typeface="+mj-lt"/>
                <a:cs typeface="+mj-lt"/>
              </a:rPr>
              <a:t> </a:t>
            </a:r>
            <a:r>
              <a:rPr lang="en-US" sz="3600" dirty="0" err="1">
                <a:solidFill>
                  <a:schemeClr val="bg1"/>
                </a:solidFill>
                <a:ea typeface="+mj-lt"/>
                <a:cs typeface="+mj-lt"/>
              </a:rPr>
              <a:t>sia</a:t>
            </a:r>
            <a:r>
              <a:rPr lang="en-US" sz="3600" dirty="0">
                <a:solidFill>
                  <a:schemeClr val="bg1"/>
                </a:solidFill>
                <a:ea typeface="+mj-lt"/>
                <a:cs typeface="+mj-lt"/>
              </a:rPr>
              <a:t> alto il </a:t>
            </a:r>
            <a:r>
              <a:rPr lang="en-US" sz="3600" dirty="0" err="1">
                <a:solidFill>
                  <a:schemeClr val="bg1"/>
                </a:solidFill>
                <a:ea typeface="+mj-lt"/>
                <a:cs typeface="+mj-lt"/>
              </a:rPr>
              <a:t>livello</a:t>
            </a:r>
            <a:r>
              <a:rPr lang="en-US" sz="3600" dirty="0">
                <a:solidFill>
                  <a:schemeClr val="bg1"/>
                </a:solidFill>
                <a:ea typeface="+mj-lt"/>
                <a:cs typeface="+mj-lt"/>
              </a:rPr>
              <a:t> di </a:t>
            </a:r>
            <a:r>
              <a:rPr lang="en-US" sz="3600" dirty="0" err="1">
                <a:solidFill>
                  <a:schemeClr val="bg1"/>
                </a:solidFill>
                <a:ea typeface="+mj-lt"/>
                <a:cs typeface="+mj-lt"/>
              </a:rPr>
              <a:t>soddisfazione</a:t>
            </a:r>
            <a:r>
              <a:rPr lang="en-US" sz="3600" dirty="0">
                <a:solidFill>
                  <a:schemeClr val="bg1"/>
                </a:solidFill>
                <a:ea typeface="+mj-lt"/>
                <a:cs typeface="+mj-lt"/>
              </a:rPr>
              <a:t> di un </a:t>
            </a:r>
            <a:r>
              <a:rPr lang="en-US" sz="3600" dirty="0" err="1">
                <a:solidFill>
                  <a:schemeClr val="bg1"/>
                </a:solidFill>
                <a:ea typeface="+mj-lt"/>
                <a:cs typeface="+mj-lt"/>
              </a:rPr>
              <a:t>giovane</a:t>
            </a:r>
            <a:r>
              <a:rPr lang="en-US" sz="3600" dirty="0">
                <a:solidFill>
                  <a:schemeClr val="bg1"/>
                </a:solidFill>
                <a:ea typeface="+mj-lt"/>
                <a:cs typeface="+mj-lt"/>
              </a:rPr>
              <a:t> </a:t>
            </a:r>
            <a:r>
              <a:rPr lang="en-US" sz="3600" dirty="0" err="1">
                <a:solidFill>
                  <a:schemeClr val="bg1"/>
                </a:solidFill>
                <a:ea typeface="+mj-lt"/>
                <a:cs typeface="+mj-lt"/>
              </a:rPr>
              <a:t>italiano</a:t>
            </a:r>
            <a:r>
              <a:rPr lang="en-US" sz="3600" dirty="0">
                <a:solidFill>
                  <a:schemeClr val="bg1"/>
                </a:solidFill>
                <a:ea typeface="+mj-lt"/>
                <a:cs typeface="+mj-lt"/>
              </a:rPr>
              <a:t>?</a:t>
            </a:r>
            <a:endParaRPr lang="en-US" sz="36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2891916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108BB4D4-D71A-48F5-B2D2-45D2D78F4C2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F287CCC2-896F-4F04-A017-737FB703FD5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821DD70C-9C59-4A01-BF0B-C027B5BCAF5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4" name="Content Placeholder 3" descr="A screenshot of a graph&#10;&#10;AI-generated content may be incorrect.">
            <a:extLst>
              <a:ext uri="{FF2B5EF4-FFF2-40B4-BE49-F238E27FC236}">
                <a16:creationId xmlns:a16="http://schemas.microsoft.com/office/drawing/2014/main" id="{FDB434F4-FBFB-8E15-9D99-0DD348B0015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39917" y="4281978"/>
            <a:ext cx="10521207" cy="2572056"/>
          </a:xfrm>
          <a:prstGeom prst="rect">
            <a:avLst/>
          </a:prstGeom>
        </p:spPr>
      </p:pic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573D3EE5-B9B2-B22B-F1E2-D18168E7BC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3514" y="1260768"/>
            <a:ext cx="10031784" cy="2751749"/>
          </a:xfrm>
        </p:spPr>
        <p:txBody>
          <a:bodyPr anchor="ctr">
            <a:normAutofit/>
          </a:bodyPr>
          <a:lstStyle/>
          <a:p>
            <a:r>
              <a:rPr lang="en-US" err="1">
                <a:solidFill>
                  <a:schemeClr val="bg1"/>
                </a:solidFill>
                <a:ea typeface="+mj-lt"/>
                <a:cs typeface="+mj-lt"/>
              </a:rPr>
              <a:t>Ritieni</a:t>
            </a:r>
            <a:r>
              <a:rPr lang="en-US" dirty="0">
                <a:solidFill>
                  <a:schemeClr val="bg1"/>
                </a:solidFill>
                <a:ea typeface="+mj-lt"/>
                <a:cs typeface="+mj-lt"/>
              </a:rPr>
              <a:t> </a:t>
            </a:r>
            <a:r>
              <a:rPr lang="en-US" err="1">
                <a:solidFill>
                  <a:schemeClr val="bg1"/>
                </a:solidFill>
                <a:ea typeface="+mj-lt"/>
                <a:cs typeface="+mj-lt"/>
              </a:rPr>
              <a:t>che</a:t>
            </a:r>
            <a:r>
              <a:rPr lang="en-US" dirty="0">
                <a:solidFill>
                  <a:schemeClr val="bg1"/>
                </a:solidFill>
                <a:ea typeface="+mj-lt"/>
                <a:cs typeface="+mj-lt"/>
              </a:rPr>
              <a:t> </a:t>
            </a:r>
            <a:r>
              <a:rPr lang="en-US" err="1">
                <a:solidFill>
                  <a:schemeClr val="bg1"/>
                </a:solidFill>
                <a:ea typeface="+mj-lt"/>
                <a:cs typeface="+mj-lt"/>
              </a:rPr>
              <a:t>gli</a:t>
            </a:r>
            <a:r>
              <a:rPr lang="en-US" dirty="0">
                <a:solidFill>
                  <a:schemeClr val="bg1"/>
                </a:solidFill>
                <a:ea typeface="+mj-lt"/>
                <a:cs typeface="+mj-lt"/>
              </a:rPr>
              <a:t> </a:t>
            </a:r>
            <a:r>
              <a:rPr lang="en-US" err="1">
                <a:solidFill>
                  <a:schemeClr val="bg1"/>
                </a:solidFill>
                <a:ea typeface="+mj-lt"/>
                <a:cs typeface="+mj-lt"/>
              </a:rPr>
              <a:t>adulti</a:t>
            </a:r>
            <a:r>
              <a:rPr lang="en-US" dirty="0">
                <a:solidFill>
                  <a:schemeClr val="bg1"/>
                </a:solidFill>
                <a:ea typeface="+mj-lt"/>
                <a:cs typeface="+mj-lt"/>
              </a:rPr>
              <a:t> </a:t>
            </a:r>
            <a:r>
              <a:rPr lang="en-US" err="1">
                <a:solidFill>
                  <a:schemeClr val="bg1"/>
                </a:solidFill>
                <a:ea typeface="+mj-lt"/>
                <a:cs typeface="+mj-lt"/>
              </a:rPr>
              <a:t>capiscano</a:t>
            </a:r>
            <a:r>
              <a:rPr lang="en-US" dirty="0">
                <a:solidFill>
                  <a:schemeClr val="bg1"/>
                </a:solidFill>
                <a:ea typeface="+mj-lt"/>
                <a:cs typeface="+mj-lt"/>
              </a:rPr>
              <a:t> le </a:t>
            </a:r>
            <a:r>
              <a:rPr lang="en-US" err="1">
                <a:solidFill>
                  <a:schemeClr val="bg1"/>
                </a:solidFill>
                <a:ea typeface="+mj-lt"/>
                <a:cs typeface="+mj-lt"/>
              </a:rPr>
              <a:t>esigenze</a:t>
            </a:r>
            <a:r>
              <a:rPr lang="en-US" dirty="0">
                <a:solidFill>
                  <a:schemeClr val="bg1"/>
                </a:solidFill>
                <a:ea typeface="+mj-lt"/>
                <a:cs typeface="+mj-lt"/>
              </a:rPr>
              <a:t> ed il </a:t>
            </a:r>
            <a:r>
              <a:rPr lang="en-US" err="1">
                <a:solidFill>
                  <a:schemeClr val="bg1"/>
                </a:solidFill>
                <a:ea typeface="+mj-lt"/>
                <a:cs typeface="+mj-lt"/>
              </a:rPr>
              <a:t>vissuto</a:t>
            </a:r>
            <a:r>
              <a:rPr lang="en-US" dirty="0">
                <a:solidFill>
                  <a:schemeClr val="bg1"/>
                </a:solidFill>
                <a:ea typeface="+mj-lt"/>
                <a:cs typeface="+mj-lt"/>
              </a:rPr>
              <a:t> </a:t>
            </a:r>
            <a:r>
              <a:rPr lang="en-US" err="1">
                <a:solidFill>
                  <a:schemeClr val="bg1"/>
                </a:solidFill>
                <a:ea typeface="+mj-lt"/>
                <a:cs typeface="+mj-lt"/>
              </a:rPr>
              <a:t>dei</a:t>
            </a:r>
            <a:r>
              <a:rPr lang="en-US" dirty="0">
                <a:solidFill>
                  <a:schemeClr val="bg1"/>
                </a:solidFill>
                <a:ea typeface="+mj-lt"/>
                <a:cs typeface="+mj-lt"/>
              </a:rPr>
              <a:t> </a:t>
            </a:r>
            <a:r>
              <a:rPr lang="en-US" err="1">
                <a:solidFill>
                  <a:schemeClr val="bg1"/>
                </a:solidFill>
                <a:ea typeface="+mj-lt"/>
                <a:cs typeface="+mj-lt"/>
              </a:rPr>
              <a:t>giovani</a:t>
            </a:r>
            <a:r>
              <a:rPr lang="en-US" dirty="0">
                <a:solidFill>
                  <a:schemeClr val="bg1"/>
                </a:solidFill>
                <a:ea typeface="+mj-lt"/>
                <a:cs typeface="+mj-lt"/>
              </a:rPr>
              <a:t>?</a:t>
            </a:r>
            <a:endParaRPr lang="en-US" dirty="0">
              <a:solidFill>
                <a:schemeClr val="bg1"/>
              </a:solidFill>
            </a:endParaRPr>
          </a:p>
        </p:txBody>
      </p:sp>
      <p:pic>
        <p:nvPicPr>
          <p:cNvPr id="3" name="ghaligiusta">
            <a:hlinkClick r:id="" action="ppaction://media"/>
            <a:extLst>
              <a:ext uri="{FF2B5EF4-FFF2-40B4-BE49-F238E27FC236}">
                <a16:creationId xmlns:a16="http://schemas.microsoft.com/office/drawing/2014/main" id="{BEBB1540-2C1C-3907-F562-7E6C3E82C44F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6758197" y="3527842"/>
            <a:ext cx="520424" cy="4762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348527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108BB4D4-D71A-48F5-B2D2-45D2D78F4C2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F287CCC2-896F-4F04-A017-737FB703FD5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821DD70C-9C59-4A01-BF0B-C027B5BCAF5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4" name="Content Placeholder 3" descr="A blue circle with white background&#10;&#10;AI-generated content may be incorrect.">
            <a:extLst>
              <a:ext uri="{FF2B5EF4-FFF2-40B4-BE49-F238E27FC236}">
                <a16:creationId xmlns:a16="http://schemas.microsoft.com/office/drawing/2014/main" id="{0BF4AE75-3C0D-D39B-36C4-DBC562B272D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51279" y="3559443"/>
            <a:ext cx="10893346" cy="3295234"/>
          </a:xfrm>
          <a:prstGeom prst="rect">
            <a:avLst/>
          </a:prstGeom>
        </p:spPr>
      </p:pic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1495961-3040-2479-964C-0C16C08A15D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0928" y="1186259"/>
            <a:ext cx="10326460" cy="2578129"/>
          </a:xfrm>
        </p:spPr>
        <p:txBody>
          <a:bodyPr anchor="ctr">
            <a:normAutofit/>
          </a:bodyPr>
          <a:lstStyle/>
          <a:p>
            <a:r>
              <a:rPr lang="en-US" sz="3200" err="1">
                <a:solidFill>
                  <a:schemeClr val="bg1"/>
                </a:solidFill>
              </a:rPr>
              <a:t>Pensi</a:t>
            </a:r>
            <a:r>
              <a:rPr lang="en-US" sz="3200" dirty="0">
                <a:solidFill>
                  <a:schemeClr val="bg1"/>
                </a:solidFill>
              </a:rPr>
              <a:t> ci </a:t>
            </a:r>
            <a:r>
              <a:rPr lang="en-US" sz="3200" err="1">
                <a:solidFill>
                  <a:schemeClr val="bg1"/>
                </a:solidFill>
              </a:rPr>
              <a:t>siano</a:t>
            </a:r>
            <a:r>
              <a:rPr lang="en-US" sz="3200" dirty="0">
                <a:solidFill>
                  <a:schemeClr val="bg1"/>
                </a:solidFill>
              </a:rPr>
              <a:t> </a:t>
            </a:r>
            <a:r>
              <a:rPr lang="en-US" sz="3200" err="1">
                <a:solidFill>
                  <a:schemeClr val="bg1"/>
                </a:solidFill>
              </a:rPr>
              <a:t>modelli</a:t>
            </a:r>
            <a:r>
              <a:rPr lang="en-US" sz="3200" dirty="0">
                <a:solidFill>
                  <a:schemeClr val="bg1"/>
                </a:solidFill>
              </a:rPr>
              <a:t> e </a:t>
            </a:r>
            <a:r>
              <a:rPr lang="en-US" sz="3200" err="1">
                <a:solidFill>
                  <a:schemeClr val="bg1"/>
                </a:solidFill>
              </a:rPr>
              <a:t>tradizioni</a:t>
            </a:r>
            <a:r>
              <a:rPr lang="en-US" sz="3200" dirty="0">
                <a:solidFill>
                  <a:schemeClr val="bg1"/>
                </a:solidFill>
              </a:rPr>
              <a:t> consolidate o </a:t>
            </a:r>
            <a:r>
              <a:rPr lang="en-US" sz="3200" err="1">
                <a:solidFill>
                  <a:schemeClr val="bg1"/>
                </a:solidFill>
              </a:rPr>
              <a:t>pregiudizi</a:t>
            </a:r>
            <a:r>
              <a:rPr lang="en-US" sz="3200" dirty="0">
                <a:solidFill>
                  <a:schemeClr val="bg1"/>
                </a:solidFill>
              </a:rPr>
              <a:t> </a:t>
            </a:r>
            <a:r>
              <a:rPr lang="en-US" sz="3200" err="1">
                <a:solidFill>
                  <a:schemeClr val="bg1"/>
                </a:solidFill>
              </a:rPr>
              <a:t>che</a:t>
            </a:r>
            <a:r>
              <a:rPr lang="en-US" sz="3200" dirty="0">
                <a:solidFill>
                  <a:schemeClr val="bg1"/>
                </a:solidFill>
              </a:rPr>
              <a:t> </a:t>
            </a:r>
            <a:r>
              <a:rPr lang="en-US" sz="3200" err="1">
                <a:solidFill>
                  <a:schemeClr val="bg1"/>
                </a:solidFill>
              </a:rPr>
              <a:t>influenzano</a:t>
            </a:r>
            <a:r>
              <a:rPr lang="en-US" sz="3200" dirty="0">
                <a:solidFill>
                  <a:schemeClr val="bg1"/>
                </a:solidFill>
              </a:rPr>
              <a:t> lo </a:t>
            </a:r>
            <a:r>
              <a:rPr lang="en-US" sz="3200" err="1">
                <a:solidFill>
                  <a:schemeClr val="bg1"/>
                </a:solidFill>
              </a:rPr>
              <a:t>sguardo</a:t>
            </a:r>
            <a:r>
              <a:rPr lang="en-US" sz="3200" dirty="0">
                <a:solidFill>
                  <a:schemeClr val="bg1"/>
                </a:solidFill>
              </a:rPr>
              <a:t> </a:t>
            </a:r>
            <a:r>
              <a:rPr lang="en-US" sz="3200" err="1">
                <a:solidFill>
                  <a:schemeClr val="bg1"/>
                </a:solidFill>
              </a:rPr>
              <a:t>adulto</a:t>
            </a:r>
            <a:r>
              <a:rPr lang="en-US" sz="3200" dirty="0">
                <a:solidFill>
                  <a:schemeClr val="bg1"/>
                </a:solidFill>
              </a:rPr>
              <a:t> </a:t>
            </a:r>
            <a:r>
              <a:rPr lang="en-US" sz="3200" err="1">
                <a:solidFill>
                  <a:schemeClr val="bg1"/>
                </a:solidFill>
              </a:rPr>
              <a:t>nei</a:t>
            </a:r>
            <a:r>
              <a:rPr lang="en-US" sz="3200" dirty="0">
                <a:solidFill>
                  <a:schemeClr val="bg1"/>
                </a:solidFill>
              </a:rPr>
              <a:t> </a:t>
            </a:r>
            <a:r>
              <a:rPr lang="en-US" sz="3200" err="1">
                <a:solidFill>
                  <a:schemeClr val="bg1"/>
                </a:solidFill>
              </a:rPr>
              <a:t>nostri</a:t>
            </a:r>
            <a:r>
              <a:rPr lang="en-US" sz="3200" dirty="0">
                <a:solidFill>
                  <a:schemeClr val="bg1"/>
                </a:solidFill>
              </a:rPr>
              <a:t> </a:t>
            </a:r>
            <a:r>
              <a:rPr lang="en-US" sz="3200" err="1">
                <a:solidFill>
                  <a:schemeClr val="bg1"/>
                </a:solidFill>
              </a:rPr>
              <a:t>confronti</a:t>
            </a:r>
            <a:r>
              <a:rPr lang="en-US" sz="3200" dirty="0">
                <a:solidFill>
                  <a:schemeClr val="bg1"/>
                </a:solidFill>
              </a:rPr>
              <a:t> ?</a:t>
            </a:r>
          </a:p>
        </p:txBody>
      </p:sp>
    </p:spTree>
    <p:extLst>
      <p:ext uri="{BB962C8B-B14F-4D97-AF65-F5344CB8AC3E}">
        <p14:creationId xmlns:p14="http://schemas.microsoft.com/office/powerpoint/2010/main" val="3499665726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108BB4D4-D71A-48F5-B2D2-45D2D78F4C2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F287CCC2-896F-4F04-A017-737FB703FD5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821DD70C-9C59-4A01-BF0B-C027B5BCAF5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4" name="Content Placeholder 3" descr="A screenshot of a number of livello&#10;&#10;AI-generated content may be incorrect.">
            <a:extLst>
              <a:ext uri="{FF2B5EF4-FFF2-40B4-BE49-F238E27FC236}">
                <a16:creationId xmlns:a16="http://schemas.microsoft.com/office/drawing/2014/main" id="{CB870555-FC2F-A431-FA27-98A483A190C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51279" y="3695607"/>
            <a:ext cx="10893346" cy="3159070"/>
          </a:xfrm>
          <a:prstGeom prst="rect">
            <a:avLst/>
          </a:prstGeom>
        </p:spPr>
      </p:pic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8884C8BA-DE19-F097-A1A6-385E4EAA8DB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6343" y="865159"/>
            <a:ext cx="11030810" cy="2983242"/>
          </a:xfrm>
        </p:spPr>
        <p:txBody>
          <a:bodyPr anchor="ctr">
            <a:normAutofit/>
          </a:bodyPr>
          <a:lstStyle/>
          <a:p>
            <a:r>
              <a:rPr lang="en-US" sz="3200" dirty="0">
                <a:solidFill>
                  <a:schemeClr val="bg1"/>
                </a:solidFill>
              </a:rPr>
              <a:t>La </a:t>
            </a:r>
            <a:r>
              <a:rPr lang="en-US" sz="3200" err="1">
                <a:solidFill>
                  <a:schemeClr val="bg1"/>
                </a:solidFill>
              </a:rPr>
              <a:t>definizione</a:t>
            </a:r>
            <a:r>
              <a:rPr lang="en-US" sz="3200" dirty="0">
                <a:solidFill>
                  <a:schemeClr val="bg1"/>
                </a:solidFill>
              </a:rPr>
              <a:t> "</a:t>
            </a:r>
            <a:r>
              <a:rPr lang="en-US" sz="3200" err="1">
                <a:solidFill>
                  <a:schemeClr val="bg1"/>
                </a:solidFill>
              </a:rPr>
              <a:t>generazione</a:t>
            </a:r>
            <a:r>
              <a:rPr lang="en-US" sz="3200" dirty="0">
                <a:solidFill>
                  <a:schemeClr val="bg1"/>
                </a:solidFill>
              </a:rPr>
              <a:t> </a:t>
            </a:r>
            <a:r>
              <a:rPr lang="en-US" sz="3200" err="1">
                <a:solidFill>
                  <a:schemeClr val="bg1"/>
                </a:solidFill>
              </a:rPr>
              <a:t>dalle</a:t>
            </a:r>
            <a:r>
              <a:rPr lang="en-US" sz="3200" dirty="0">
                <a:solidFill>
                  <a:schemeClr val="bg1"/>
                </a:solidFill>
              </a:rPr>
              <a:t> </a:t>
            </a:r>
            <a:r>
              <a:rPr lang="en-US" sz="3200" err="1">
                <a:solidFill>
                  <a:schemeClr val="bg1"/>
                </a:solidFill>
              </a:rPr>
              <a:t>scelte</a:t>
            </a:r>
            <a:r>
              <a:rPr lang="en-US" sz="3200" dirty="0">
                <a:solidFill>
                  <a:schemeClr val="bg1"/>
                </a:solidFill>
              </a:rPr>
              <a:t> </a:t>
            </a:r>
            <a:r>
              <a:rPr lang="en-US" sz="3200" err="1">
                <a:solidFill>
                  <a:schemeClr val="bg1"/>
                </a:solidFill>
              </a:rPr>
              <a:t>sospese</a:t>
            </a:r>
            <a:r>
              <a:rPr lang="en-US" sz="3200" dirty="0">
                <a:solidFill>
                  <a:schemeClr val="bg1"/>
                </a:solidFill>
              </a:rPr>
              <a:t>" </a:t>
            </a:r>
            <a:r>
              <a:rPr lang="en-US" sz="3200" err="1">
                <a:solidFill>
                  <a:schemeClr val="bg1"/>
                </a:solidFill>
              </a:rPr>
              <a:t>attribuita</a:t>
            </a:r>
            <a:r>
              <a:rPr lang="en-US" sz="3200" dirty="0">
                <a:solidFill>
                  <a:schemeClr val="bg1"/>
                </a:solidFill>
              </a:rPr>
              <a:t> ai </a:t>
            </a:r>
            <a:r>
              <a:rPr lang="en-US" sz="3200" err="1">
                <a:solidFill>
                  <a:schemeClr val="bg1"/>
                </a:solidFill>
              </a:rPr>
              <a:t>giovani</a:t>
            </a:r>
            <a:r>
              <a:rPr lang="en-US" sz="3200" dirty="0">
                <a:solidFill>
                  <a:schemeClr val="bg1"/>
                </a:solidFill>
              </a:rPr>
              <a:t> </a:t>
            </a:r>
            <a:r>
              <a:rPr lang="en-US" sz="3200" err="1">
                <a:solidFill>
                  <a:schemeClr val="bg1"/>
                </a:solidFill>
              </a:rPr>
              <a:t>italiani</a:t>
            </a:r>
            <a:r>
              <a:rPr lang="en-US" sz="3200" dirty="0">
                <a:solidFill>
                  <a:schemeClr val="bg1"/>
                </a:solidFill>
              </a:rPr>
              <a:t> </a:t>
            </a:r>
            <a:r>
              <a:rPr lang="en-US" sz="3200" err="1">
                <a:solidFill>
                  <a:schemeClr val="bg1"/>
                </a:solidFill>
              </a:rPr>
              <a:t>descrive</a:t>
            </a:r>
            <a:r>
              <a:rPr lang="en-US" sz="3200" dirty="0">
                <a:solidFill>
                  <a:schemeClr val="bg1"/>
                </a:solidFill>
              </a:rPr>
              <a:t> </a:t>
            </a:r>
            <a:r>
              <a:rPr lang="en-US" sz="3200" err="1">
                <a:solidFill>
                  <a:schemeClr val="bg1"/>
                </a:solidFill>
              </a:rPr>
              <a:t>realmente</a:t>
            </a:r>
            <a:r>
              <a:rPr lang="en-US" sz="3200" dirty="0">
                <a:solidFill>
                  <a:schemeClr val="bg1"/>
                </a:solidFill>
              </a:rPr>
              <a:t> la </a:t>
            </a:r>
            <a:r>
              <a:rPr lang="en-US" sz="3200" err="1">
                <a:solidFill>
                  <a:schemeClr val="bg1"/>
                </a:solidFill>
              </a:rPr>
              <a:t>condizione</a:t>
            </a:r>
            <a:r>
              <a:rPr lang="en-US" sz="3200" dirty="0">
                <a:solidFill>
                  <a:schemeClr val="bg1"/>
                </a:solidFill>
              </a:rPr>
              <a:t> </a:t>
            </a:r>
            <a:r>
              <a:rPr lang="en-US" sz="3200" err="1">
                <a:solidFill>
                  <a:schemeClr val="bg1"/>
                </a:solidFill>
              </a:rPr>
              <a:t>giovanile</a:t>
            </a:r>
            <a:r>
              <a:rPr lang="en-US" sz="3200" dirty="0">
                <a:solidFill>
                  <a:schemeClr val="bg1"/>
                </a:solidFill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1257468827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1FEC590B-3306-47E9-BD67-97F3F76169A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11" name="Color">
              <a:extLst>
                <a:ext uri="{FF2B5EF4-FFF2-40B4-BE49-F238E27FC236}">
                  <a16:creationId xmlns:a16="http://schemas.microsoft.com/office/drawing/2014/main" id="{54F87DBC-E43C-4CE4-A8C5-61E3D68194A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" name="Color">
              <a:extLst>
                <a:ext uri="{FF2B5EF4-FFF2-40B4-BE49-F238E27FC236}">
                  <a16:creationId xmlns:a16="http://schemas.microsoft.com/office/drawing/2014/main" id="{CD39A88A-7F84-4ACA-877B-E28BC26CD8F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A47AAF5E-1692-48C9-98FB-6432BF0BC4F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F36A26D-E71D-4663-B197-8B7BFA37ADC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8A821CEB-DA96-4952-93B9-81F9C42BAD7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8C8EDE0-D69B-4F65-9AB7-DDE7EAD78EE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46F0982-BF10-4BF6-842A-F631654FFDA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2B313509-2128-42CA-81B6-C9EC23E44C5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1589188C-E06E-4F8A-BDD1-02ADF1408F7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B4E610F-FCD0-483F-B9F2-6DF2C28FE84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E70994F9-A9EB-9B52-DA9E-856FF6D73B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437276" y="2097674"/>
            <a:ext cx="7314758" cy="2673634"/>
          </a:xfrm>
        </p:spPr>
        <p:txBody>
          <a:bodyPr vert="horz" lIns="91440" tIns="45720" rIns="91440" bIns="45720" rtlCol="0" anchor="b">
            <a:normAutofit fontScale="90000"/>
          </a:bodyPr>
          <a:lstStyle/>
          <a:p>
            <a:pPr algn="ctr"/>
            <a:r>
              <a:rPr lang="en-US" sz="7200" b="1" dirty="0">
                <a:solidFill>
                  <a:schemeClr val="bg1"/>
                </a:solidFill>
                <a:latin typeface="Aptos"/>
              </a:rPr>
              <a:t>VI  RINGRAZIAMO PER  LA  GENTILE ATTENZIONE!</a:t>
            </a:r>
          </a:p>
        </p:txBody>
      </p:sp>
    </p:spTree>
    <p:extLst>
      <p:ext uri="{BB962C8B-B14F-4D97-AF65-F5344CB8AC3E}">
        <p14:creationId xmlns:p14="http://schemas.microsoft.com/office/powerpoint/2010/main" val="4143908510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0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108BB4D4-D71A-48F5-B2D2-45D2D78F4C2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23" name="Color">
              <a:extLst>
                <a:ext uri="{FF2B5EF4-FFF2-40B4-BE49-F238E27FC236}">
                  <a16:creationId xmlns:a16="http://schemas.microsoft.com/office/drawing/2014/main" id="{F287CCC2-896F-4F04-A017-737FB703FD5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Color">
              <a:extLst>
                <a:ext uri="{FF2B5EF4-FFF2-40B4-BE49-F238E27FC236}">
                  <a16:creationId xmlns:a16="http://schemas.microsoft.com/office/drawing/2014/main" id="{821DD70C-9C59-4A01-BF0B-C027B5BCAF5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4" name="Content Placeholder 3" descr="A screenshot of a graph">
            <a:extLst>
              <a:ext uri="{FF2B5EF4-FFF2-40B4-BE49-F238E27FC236}">
                <a16:creationId xmlns:a16="http://schemas.microsoft.com/office/drawing/2014/main" id="{2323C949-7AF4-2D61-43B2-813938F4643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16035" y="3854404"/>
            <a:ext cx="10316699" cy="3000274"/>
          </a:xfrm>
          <a:prstGeom prst="rect">
            <a:avLst/>
          </a:prstGeom>
        </p:spPr>
      </p:pic>
      <p:grpSp>
        <p:nvGrpSpPr>
          <p:cNvPr id="26" name="Group 25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D90C1A30-7437-E1D4-521C-78C9A5A6DC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22975" y="1574164"/>
            <a:ext cx="10360838" cy="2751749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3200" kern="1200" dirty="0">
                <a:solidFill>
                  <a:schemeClr val="bg1"/>
                </a:solidFill>
                <a:latin typeface="Aptos"/>
              </a:rPr>
              <a:t>Quanto </a:t>
            </a:r>
            <a:r>
              <a:rPr lang="en-US" sz="3200" kern="1200" dirty="0" err="1">
                <a:solidFill>
                  <a:schemeClr val="bg1"/>
                </a:solidFill>
                <a:latin typeface="Aptos"/>
              </a:rPr>
              <a:t>ti</a:t>
            </a:r>
            <a:r>
              <a:rPr lang="en-US" sz="3200" kern="1200" dirty="0">
                <a:solidFill>
                  <a:schemeClr val="bg1"/>
                </a:solidFill>
                <a:latin typeface="Aptos"/>
              </a:rPr>
              <a:t> </a:t>
            </a:r>
            <a:r>
              <a:rPr lang="en-US" sz="3200" kern="1200" dirty="0" err="1">
                <a:solidFill>
                  <a:schemeClr val="bg1"/>
                </a:solidFill>
                <a:latin typeface="Aptos"/>
              </a:rPr>
              <a:t>senti</a:t>
            </a:r>
            <a:r>
              <a:rPr lang="en-US" sz="3200" kern="1200" dirty="0">
                <a:solidFill>
                  <a:schemeClr val="bg1"/>
                </a:solidFill>
                <a:latin typeface="Aptos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ptos"/>
              </a:rPr>
              <a:t>coinvolt</a:t>
            </a:r>
            <a:r>
              <a:rPr lang="en-US" sz="3200" dirty="0">
                <a:solidFill>
                  <a:schemeClr val="bg1"/>
                </a:solidFill>
                <a:latin typeface="Aptos"/>
              </a:rPr>
              <a:t>*</a:t>
            </a:r>
            <a:r>
              <a:rPr lang="en-US" sz="3200" kern="1200" dirty="0">
                <a:solidFill>
                  <a:schemeClr val="bg1"/>
                </a:solidFill>
                <a:latin typeface="Aptos"/>
              </a:rPr>
              <a:t> </a:t>
            </a:r>
            <a:r>
              <a:rPr lang="en-US" sz="3200" kern="1200" dirty="0" err="1">
                <a:solidFill>
                  <a:schemeClr val="bg1"/>
                </a:solidFill>
                <a:latin typeface="Aptos"/>
              </a:rPr>
              <a:t>nelle</a:t>
            </a:r>
            <a:r>
              <a:rPr lang="en-US" sz="3200" kern="1200" dirty="0">
                <a:solidFill>
                  <a:schemeClr val="bg1"/>
                </a:solidFill>
                <a:latin typeface="Aptos"/>
              </a:rPr>
              <a:t> </a:t>
            </a:r>
            <a:r>
              <a:rPr lang="en-US" sz="3200" kern="1200" dirty="0" err="1">
                <a:solidFill>
                  <a:schemeClr val="bg1"/>
                </a:solidFill>
                <a:latin typeface="Aptos"/>
              </a:rPr>
              <a:t>scelte</a:t>
            </a:r>
            <a:r>
              <a:rPr lang="en-US" sz="3200" kern="1200" dirty="0">
                <a:solidFill>
                  <a:schemeClr val="bg1"/>
                </a:solidFill>
                <a:latin typeface="Aptos"/>
              </a:rPr>
              <a:t> di carattere </a:t>
            </a:r>
            <a:r>
              <a:rPr lang="en-US" sz="3200" kern="1200" dirty="0" err="1">
                <a:solidFill>
                  <a:schemeClr val="bg1"/>
                </a:solidFill>
                <a:latin typeface="Aptos"/>
              </a:rPr>
              <a:t>economico</a:t>
            </a:r>
            <a:r>
              <a:rPr lang="en-US" sz="3200" kern="1200" dirty="0">
                <a:solidFill>
                  <a:schemeClr val="bg1"/>
                </a:solidFill>
                <a:latin typeface="Aptos"/>
              </a:rPr>
              <a:t> e </a:t>
            </a:r>
            <a:r>
              <a:rPr lang="en-US" sz="3200" kern="1200" dirty="0" err="1">
                <a:solidFill>
                  <a:schemeClr val="bg1"/>
                </a:solidFill>
                <a:latin typeface="Aptos"/>
              </a:rPr>
              <a:t>giuridico</a:t>
            </a:r>
            <a:r>
              <a:rPr lang="en-US" sz="3200" kern="1200" dirty="0">
                <a:solidFill>
                  <a:schemeClr val="bg1"/>
                </a:solidFill>
                <a:latin typeface="Aptos"/>
              </a:rPr>
              <a:t> destinate ai </a:t>
            </a:r>
            <a:r>
              <a:rPr lang="en-US" sz="3200" kern="1200" dirty="0" err="1">
                <a:solidFill>
                  <a:schemeClr val="bg1"/>
                </a:solidFill>
                <a:latin typeface="Aptos"/>
              </a:rPr>
              <a:t>giovani</a:t>
            </a:r>
            <a:r>
              <a:rPr lang="en-US" sz="3200" kern="1200" dirty="0">
                <a:solidFill>
                  <a:schemeClr val="bg1"/>
                </a:solidFill>
                <a:latin typeface="Aptos"/>
              </a:rPr>
              <a:t>, operate </a:t>
            </a:r>
            <a:r>
              <a:rPr lang="en-US" sz="3200" kern="1200" dirty="0" err="1">
                <a:solidFill>
                  <a:schemeClr val="bg1"/>
                </a:solidFill>
                <a:latin typeface="Aptos"/>
              </a:rPr>
              <a:t>dalle</a:t>
            </a:r>
            <a:r>
              <a:rPr lang="en-US" sz="3200" kern="1200" dirty="0">
                <a:solidFill>
                  <a:schemeClr val="bg1"/>
                </a:solidFill>
                <a:latin typeface="Aptos"/>
              </a:rPr>
              <a:t> </a:t>
            </a:r>
            <a:r>
              <a:rPr lang="en-US" sz="3200" kern="1200" dirty="0" err="1">
                <a:solidFill>
                  <a:schemeClr val="bg1"/>
                </a:solidFill>
                <a:latin typeface="Aptos"/>
              </a:rPr>
              <a:t>Istituzioni</a:t>
            </a:r>
            <a:r>
              <a:rPr lang="en-US" sz="3200" dirty="0">
                <a:solidFill>
                  <a:schemeClr val="bg1"/>
                </a:solidFill>
                <a:latin typeface="Aptos"/>
              </a:rPr>
              <a:t>?</a:t>
            </a:r>
            <a:endParaRPr lang="en-US" sz="2800" kern="1200" dirty="0">
              <a:solidFill>
                <a:schemeClr val="bg1"/>
              </a:solidFill>
              <a:latin typeface="Aptos"/>
            </a:endParaRPr>
          </a:p>
          <a:p>
            <a:endParaRPr lang="en-US" sz="3700" kern="1200" dirty="0">
              <a:solidFill>
                <a:schemeClr val="bg1"/>
              </a:solidFill>
              <a:latin typeface="Aptos"/>
            </a:endParaRPr>
          </a:p>
        </p:txBody>
      </p:sp>
    </p:spTree>
    <p:extLst>
      <p:ext uri="{BB962C8B-B14F-4D97-AF65-F5344CB8AC3E}">
        <p14:creationId xmlns:p14="http://schemas.microsoft.com/office/powerpoint/2010/main" val="1498808578"/>
      </p:ext>
    </p:extLst>
  </p:cSld>
  <p:clrMapOvr>
    <a:masterClrMapping/>
  </p:clrMapOvr>
  <p:extLst>
    <p:ext uri="{6950BFC3-D8DA-4A85-94F7-54DA5524770B}">
      <p188:commentRel xmlns:p188="http://schemas.microsoft.com/office/powerpoint/2018/8/main" r:id="rId2"/>
    </p:ext>
  </p:extLs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47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9" name="Group 48">
            <a:extLst>
              <a:ext uri="{FF2B5EF4-FFF2-40B4-BE49-F238E27FC236}">
                <a16:creationId xmlns:a16="http://schemas.microsoft.com/office/drawing/2014/main" id="{BD874EA6-9E60-44EF-8111-325983D0BD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50" name="Color">
              <a:extLst>
                <a:ext uri="{FF2B5EF4-FFF2-40B4-BE49-F238E27FC236}">
                  <a16:creationId xmlns:a16="http://schemas.microsoft.com/office/drawing/2014/main" id="{08B44FA3-C133-42FC-B9BC-7D40F8E3386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Color">
              <a:extLst>
                <a:ext uri="{FF2B5EF4-FFF2-40B4-BE49-F238E27FC236}">
                  <a16:creationId xmlns:a16="http://schemas.microsoft.com/office/drawing/2014/main" id="{D3E8A602-07F2-4B4F-9E4B-2CFDC1C9E42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4" name="Content Placeholder 3" descr="A close-up of a number&#10;&#10;AI-generated content may be incorrect.">
            <a:extLst>
              <a:ext uri="{FF2B5EF4-FFF2-40B4-BE49-F238E27FC236}">
                <a16:creationId xmlns:a16="http://schemas.microsoft.com/office/drawing/2014/main" id="{AA2B862B-63BD-7F37-14F4-9FEA3CEDEE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13062" y="3798895"/>
            <a:ext cx="10769780" cy="3054472"/>
          </a:xfrm>
          <a:prstGeom prst="rect">
            <a:avLst/>
          </a:prstGeom>
        </p:spPr>
      </p:pic>
      <p:grpSp>
        <p:nvGrpSpPr>
          <p:cNvPr id="53" name="Group 52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4947C73-B5CE-B74D-DEBE-380D6BB2256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1834" y="1806791"/>
            <a:ext cx="10744153" cy="1618388"/>
          </a:xfr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z="30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Eri a </a:t>
            </a:r>
            <a:r>
              <a:rPr lang="en-US" sz="30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conoscenza</a:t>
            </a:r>
            <a:r>
              <a:rPr lang="en-US" sz="30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30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che</a:t>
            </a:r>
            <a:r>
              <a:rPr lang="en-US" sz="30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la </a:t>
            </a:r>
            <a:r>
              <a:rPr lang="en-US" sz="30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partecipazione</a:t>
            </a:r>
            <a:r>
              <a:rPr lang="en-US" sz="30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al </a:t>
            </a:r>
            <a:r>
              <a:rPr lang="en-US" sz="30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voto</a:t>
            </a:r>
            <a:r>
              <a:rPr lang="en-US" sz="30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30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dell'elettorato</a:t>
            </a:r>
            <a:r>
              <a:rPr lang="en-US" sz="30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30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più</a:t>
            </a:r>
            <a:r>
              <a:rPr lang="en-US" sz="30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30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giovane</a:t>
            </a:r>
            <a:r>
              <a:rPr lang="en-US" sz="30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30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si</a:t>
            </a:r>
            <a:r>
              <a:rPr lang="en-US" sz="30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30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conferma</a:t>
            </a:r>
            <a:r>
              <a:rPr lang="en-US" sz="30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30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inferiore</a:t>
            </a:r>
            <a:r>
              <a:rPr lang="en-US" sz="30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a </a:t>
            </a:r>
            <a:r>
              <a:rPr lang="en-US" sz="3000" dirty="0" err="1">
                <a:solidFill>
                  <a:schemeClr val="bg1"/>
                </a:solidFill>
              </a:rPr>
              <a:t>quella</a:t>
            </a:r>
            <a:r>
              <a:rPr lang="en-US" sz="30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30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dell'intero</a:t>
            </a:r>
            <a:r>
              <a:rPr lang="en-US" sz="30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30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elettorato</a:t>
            </a:r>
            <a:r>
              <a:rPr lang="en-US" sz="30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in tutti </a:t>
            </a:r>
            <a:r>
              <a:rPr lang="en-US" sz="30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i</a:t>
            </a:r>
            <a:r>
              <a:rPr lang="en-US" sz="30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30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Paesi</a:t>
            </a:r>
            <a:r>
              <a:rPr lang="en-US" sz="30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30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europei</a:t>
            </a:r>
            <a:r>
              <a:rPr lang="en-US" sz="30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30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considerati</a:t>
            </a:r>
            <a:r>
              <a:rPr lang="en-US" sz="30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, con la sola </a:t>
            </a:r>
            <a:r>
              <a:rPr lang="en-US" sz="30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eccezione</a:t>
            </a:r>
            <a:r>
              <a:rPr lang="en-US" sz="30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30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della</a:t>
            </a:r>
            <a:r>
              <a:rPr lang="en-US" sz="30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Spagna?</a:t>
            </a:r>
          </a:p>
        </p:txBody>
      </p:sp>
    </p:spTree>
    <p:extLst>
      <p:ext uri="{BB962C8B-B14F-4D97-AF65-F5344CB8AC3E}">
        <p14:creationId xmlns:p14="http://schemas.microsoft.com/office/powerpoint/2010/main" val="315993286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9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BD874EA6-9E60-44EF-8111-325983D0BD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32" name="Color">
              <a:extLst>
                <a:ext uri="{FF2B5EF4-FFF2-40B4-BE49-F238E27FC236}">
                  <a16:creationId xmlns:a16="http://schemas.microsoft.com/office/drawing/2014/main" id="{08B44FA3-C133-42FC-B9BC-7D40F8E3386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Color">
              <a:extLst>
                <a:ext uri="{FF2B5EF4-FFF2-40B4-BE49-F238E27FC236}">
                  <a16:creationId xmlns:a16="http://schemas.microsoft.com/office/drawing/2014/main" id="{D3E8A602-07F2-4B4F-9E4B-2CFDC1C9E42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4" name="Content Placeholder 3" descr="A screenshot of a computer&#10;&#10;AI-generated content may be incorrect.">
            <a:extLst>
              <a:ext uri="{FF2B5EF4-FFF2-40B4-BE49-F238E27FC236}">
                <a16:creationId xmlns:a16="http://schemas.microsoft.com/office/drawing/2014/main" id="{D517572C-DB49-D297-7BE3-04C5BF100B5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36455" y="3826767"/>
            <a:ext cx="10122993" cy="3036897"/>
          </a:xfrm>
          <a:prstGeom prst="rect">
            <a:avLst/>
          </a:prstGeom>
        </p:spPr>
      </p:pic>
      <p:grpSp>
        <p:nvGrpSpPr>
          <p:cNvPr id="35" name="Group 34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D3747D65-A5F3-B3AC-9795-40512EEF5C9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82460" y="1447392"/>
            <a:ext cx="10425850" cy="1570161"/>
          </a:xfrm>
        </p:spPr>
        <p:txBody>
          <a:bodyPr vert="horz" lIns="91440" tIns="45720" rIns="91440" bIns="45720" rtlCol="0" anchor="b">
            <a:noAutofit/>
          </a:bodyPr>
          <a:lstStyle/>
          <a:p>
            <a:r>
              <a:rPr lang="en-US" sz="3200" kern="1200" dirty="0">
                <a:solidFill>
                  <a:schemeClr val="bg1"/>
                </a:solidFill>
                <a:latin typeface="Aptos Display"/>
              </a:rPr>
              <a:t>Secondo le </a:t>
            </a:r>
            <a:r>
              <a:rPr lang="en-US" sz="3200" kern="1200" err="1">
                <a:solidFill>
                  <a:schemeClr val="bg1"/>
                </a:solidFill>
                <a:latin typeface="Aptos Display"/>
              </a:rPr>
              <a:t>tue</a:t>
            </a:r>
            <a:r>
              <a:rPr lang="en-US" sz="3200" kern="1200" dirty="0">
                <a:solidFill>
                  <a:schemeClr val="bg1"/>
                </a:solidFill>
                <a:latin typeface="Aptos Display"/>
              </a:rPr>
              <a:t> </a:t>
            </a:r>
            <a:r>
              <a:rPr lang="en-US" sz="3200" kern="1200" err="1">
                <a:solidFill>
                  <a:schemeClr val="bg1"/>
                </a:solidFill>
                <a:latin typeface="Aptos Display"/>
              </a:rPr>
              <a:t>conoscenze</a:t>
            </a:r>
            <a:r>
              <a:rPr lang="en-US" sz="3200" kern="1200" dirty="0">
                <a:solidFill>
                  <a:schemeClr val="bg1"/>
                </a:solidFill>
                <a:latin typeface="Aptos Display"/>
              </a:rPr>
              <a:t>, </a:t>
            </a:r>
            <a:r>
              <a:rPr lang="en-US" sz="3200" kern="1200" err="1">
                <a:solidFill>
                  <a:schemeClr val="bg1"/>
                </a:solidFill>
                <a:latin typeface="Aptos Display"/>
              </a:rPr>
              <a:t>vengono</a:t>
            </a:r>
            <a:r>
              <a:rPr lang="en-US" sz="3200" kern="1200" dirty="0">
                <a:solidFill>
                  <a:schemeClr val="bg1"/>
                </a:solidFill>
                <a:latin typeface="Aptos Display"/>
              </a:rPr>
              <a:t> </a:t>
            </a:r>
            <a:r>
              <a:rPr lang="en-US" sz="3200" kern="1200" err="1">
                <a:solidFill>
                  <a:schemeClr val="bg1"/>
                </a:solidFill>
                <a:latin typeface="Aptos Display"/>
              </a:rPr>
              <a:t>fatti</a:t>
            </a:r>
            <a:r>
              <a:rPr lang="en-US" sz="3200" kern="1200" dirty="0">
                <a:solidFill>
                  <a:schemeClr val="bg1"/>
                </a:solidFill>
                <a:latin typeface="Aptos Display"/>
              </a:rPr>
              <a:t> </a:t>
            </a:r>
            <a:r>
              <a:rPr lang="en-US" sz="3200" kern="1200" err="1">
                <a:solidFill>
                  <a:schemeClr val="bg1"/>
                </a:solidFill>
                <a:latin typeface="Aptos Display"/>
              </a:rPr>
              <a:t>sufficienti</a:t>
            </a:r>
            <a:r>
              <a:rPr lang="en-US" sz="3200" kern="1200" dirty="0">
                <a:solidFill>
                  <a:schemeClr val="bg1"/>
                </a:solidFill>
                <a:latin typeface="Aptos Display"/>
              </a:rPr>
              <a:t> </a:t>
            </a:r>
            <a:r>
              <a:rPr lang="en-US" sz="3200" kern="1200" err="1">
                <a:solidFill>
                  <a:schemeClr val="bg1"/>
                </a:solidFill>
                <a:latin typeface="Aptos Display"/>
              </a:rPr>
              <a:t>investimenti</a:t>
            </a:r>
            <a:r>
              <a:rPr lang="en-US" sz="3200" kern="1200" dirty="0">
                <a:solidFill>
                  <a:schemeClr val="bg1"/>
                </a:solidFill>
                <a:latin typeface="Aptos Display"/>
              </a:rPr>
              <a:t> per le </a:t>
            </a:r>
            <a:r>
              <a:rPr lang="en-US" sz="3200" kern="1200" err="1">
                <a:solidFill>
                  <a:schemeClr val="bg1"/>
                </a:solidFill>
                <a:latin typeface="Aptos Display"/>
              </a:rPr>
              <a:t>politiche</a:t>
            </a:r>
            <a:r>
              <a:rPr lang="en-US" sz="3200" kern="1200" dirty="0">
                <a:solidFill>
                  <a:schemeClr val="bg1"/>
                </a:solidFill>
                <a:latin typeface="Aptos Display"/>
              </a:rPr>
              <a:t> </a:t>
            </a:r>
            <a:r>
              <a:rPr lang="en-US" sz="3200" kern="1200" err="1">
                <a:solidFill>
                  <a:schemeClr val="bg1"/>
                </a:solidFill>
                <a:latin typeface="Aptos Display"/>
              </a:rPr>
              <a:t>giovanili</a:t>
            </a:r>
            <a:r>
              <a:rPr lang="en-US" sz="3200" kern="1200" dirty="0">
                <a:solidFill>
                  <a:schemeClr val="bg1"/>
                </a:solidFill>
                <a:latin typeface="Aptos Display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233235468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43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BD874EA6-9E60-44EF-8111-325983D0BD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32" name="Color">
              <a:extLst>
                <a:ext uri="{FF2B5EF4-FFF2-40B4-BE49-F238E27FC236}">
                  <a16:creationId xmlns:a16="http://schemas.microsoft.com/office/drawing/2014/main" id="{08B44FA3-C133-42FC-B9BC-7D40F8E3386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Color">
              <a:extLst>
                <a:ext uri="{FF2B5EF4-FFF2-40B4-BE49-F238E27FC236}">
                  <a16:creationId xmlns:a16="http://schemas.microsoft.com/office/drawing/2014/main" id="{D3E8A602-07F2-4B4F-9E4B-2CFDC1C9E42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4" name="Content Placeholder 3" descr="A screenshot of a number of bars&#10;&#10;AI-generated content may be incorrect.">
            <a:extLst>
              <a:ext uri="{FF2B5EF4-FFF2-40B4-BE49-F238E27FC236}">
                <a16:creationId xmlns:a16="http://schemas.microsoft.com/office/drawing/2014/main" id="{BE8BD24C-445D-E365-FC13-5E184E734EE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46928" y="4069602"/>
            <a:ext cx="10491752" cy="2783765"/>
          </a:xfrm>
          <a:prstGeom prst="rect">
            <a:avLst/>
          </a:prstGeom>
        </p:spPr>
      </p:pic>
      <p:grpSp>
        <p:nvGrpSpPr>
          <p:cNvPr id="46" name="Group 45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47" name="Freeform: Shape 35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8" name="Freeform: Shape 36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7CF9122A-365F-8275-EA23-C451E2B064A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4730" y="1945052"/>
            <a:ext cx="10744153" cy="1618388"/>
          </a:xfr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z="32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Pensi</a:t>
            </a:r>
            <a:r>
              <a:rPr lang="en-US" sz="32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32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che</a:t>
            </a:r>
            <a:r>
              <a:rPr lang="en-US" sz="32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32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l'UE</a:t>
            </a:r>
            <a:r>
              <a:rPr lang="en-US" sz="32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32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promuova</a:t>
            </a:r>
            <a:r>
              <a:rPr lang="en-US" sz="32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con </a:t>
            </a:r>
            <a:r>
              <a:rPr lang="en-US" sz="32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iniziative</a:t>
            </a:r>
            <a:r>
              <a:rPr lang="en-US" sz="32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e </a:t>
            </a:r>
            <a:r>
              <a:rPr lang="en-US" sz="32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progetti</a:t>
            </a:r>
            <a:r>
              <a:rPr lang="en-US" sz="32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32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l'attività</a:t>
            </a:r>
            <a:r>
              <a:rPr lang="en-US" sz="32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32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giovanile</a:t>
            </a:r>
            <a:r>
              <a:rPr lang="en-US" sz="32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e un </a:t>
            </a:r>
            <a:r>
              <a:rPr lang="en-US" sz="32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più</a:t>
            </a:r>
            <a:r>
              <a:rPr lang="en-US" sz="32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32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agevole</a:t>
            </a:r>
            <a:r>
              <a:rPr lang="en-US" sz="32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32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ingresso</a:t>
            </a:r>
            <a:r>
              <a:rPr lang="en-US" sz="32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32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dei</a:t>
            </a:r>
            <a:r>
              <a:rPr lang="en-US" sz="32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32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giovani</a:t>
            </a:r>
            <a:r>
              <a:rPr lang="en-US" sz="32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32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nel</a:t>
            </a:r>
            <a:r>
              <a:rPr lang="en-US" sz="32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32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mercato</a:t>
            </a:r>
            <a:r>
              <a:rPr lang="en-US" sz="32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del </a:t>
            </a:r>
            <a:r>
              <a:rPr lang="en-US" sz="3200" kern="1200" dirty="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lavoro</a:t>
            </a:r>
            <a:r>
              <a:rPr lang="en-US" sz="32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?</a:t>
            </a:r>
            <a:endParaRPr lang="en-US" sz="3200" kern="1200" dirty="0">
              <a:solidFill>
                <a:schemeClr val="bg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9518936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1" name="Slide Background Fill">
            <a:extLst>
              <a:ext uri="{FF2B5EF4-FFF2-40B4-BE49-F238E27FC236}">
                <a16:creationId xmlns:a16="http://schemas.microsoft.com/office/drawing/2014/main" id="{7D07B7BC-3270-4CF3-A7AA-0937908AD5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108BB4D4-D71A-48F5-B2D2-45D2D78F4C2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F287CCC2-896F-4F04-A017-737FB703FD5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821DD70C-9C59-4A01-BF0B-C027B5BCAF5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4" name="Content Placeholder 3" descr="A screenshot of a graph&#10;&#10;AI-generated content may be incorrect.">
            <a:extLst>
              <a:ext uri="{FF2B5EF4-FFF2-40B4-BE49-F238E27FC236}">
                <a16:creationId xmlns:a16="http://schemas.microsoft.com/office/drawing/2014/main" id="{AAA44AEA-5314-BBB7-C49F-499EB6CCEFF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54252" y="3913475"/>
            <a:ext cx="10780076" cy="2930904"/>
          </a:xfrm>
          <a:prstGeom prst="rect">
            <a:avLst/>
          </a:prstGeom>
        </p:spPr>
      </p:pic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45D4DF7-1033-4373-5FDB-0CD8726ABB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50942" y="1167929"/>
            <a:ext cx="10790829" cy="2831492"/>
          </a:xfrm>
        </p:spPr>
        <p:txBody>
          <a:bodyPr anchor="ctr">
            <a:normAutofit/>
          </a:bodyPr>
          <a:lstStyle/>
          <a:p>
            <a:r>
              <a:rPr lang="en-US" sz="3200" dirty="0">
                <a:solidFill>
                  <a:schemeClr val="bg1"/>
                </a:solidFill>
                <a:ea typeface="+mj-lt"/>
                <a:cs typeface="+mj-lt"/>
              </a:rPr>
              <a:t>Quanto la </a:t>
            </a:r>
            <a:r>
              <a:rPr lang="en-US" sz="3200" err="1">
                <a:solidFill>
                  <a:schemeClr val="bg1"/>
                </a:solidFill>
                <a:ea typeface="+mj-lt"/>
                <a:cs typeface="+mj-lt"/>
              </a:rPr>
              <a:t>tua</a:t>
            </a:r>
            <a:r>
              <a:rPr lang="en-US" sz="3200" dirty="0">
                <a:solidFill>
                  <a:schemeClr val="bg1"/>
                </a:solidFill>
                <a:ea typeface="+mj-lt"/>
                <a:cs typeface="+mj-lt"/>
              </a:rPr>
              <a:t> </a:t>
            </a:r>
            <a:r>
              <a:rPr lang="en-US" sz="3200" err="1">
                <a:solidFill>
                  <a:schemeClr val="bg1"/>
                </a:solidFill>
                <a:ea typeface="+mj-lt"/>
                <a:cs typeface="+mj-lt"/>
              </a:rPr>
              <a:t>conoscenza</a:t>
            </a:r>
            <a:r>
              <a:rPr lang="en-US" sz="3200" dirty="0">
                <a:solidFill>
                  <a:schemeClr val="bg1"/>
                </a:solidFill>
                <a:ea typeface="+mj-lt"/>
                <a:cs typeface="+mj-lt"/>
              </a:rPr>
              <a:t> </a:t>
            </a:r>
            <a:r>
              <a:rPr lang="en-US" sz="3200" err="1">
                <a:solidFill>
                  <a:schemeClr val="bg1"/>
                </a:solidFill>
                <a:ea typeface="+mj-lt"/>
                <a:cs typeface="+mj-lt"/>
              </a:rPr>
              <a:t>politica</a:t>
            </a:r>
            <a:r>
              <a:rPr lang="en-US" sz="3200" dirty="0">
                <a:solidFill>
                  <a:schemeClr val="bg1"/>
                </a:solidFill>
                <a:ea typeface="+mj-lt"/>
                <a:cs typeface="+mj-lt"/>
              </a:rPr>
              <a:t> </a:t>
            </a:r>
            <a:r>
              <a:rPr lang="en-US" sz="3200" err="1">
                <a:solidFill>
                  <a:schemeClr val="bg1"/>
                </a:solidFill>
                <a:ea typeface="+mj-lt"/>
                <a:cs typeface="+mj-lt"/>
              </a:rPr>
              <a:t>dipende</a:t>
            </a:r>
            <a:r>
              <a:rPr lang="en-US" sz="3200" dirty="0">
                <a:solidFill>
                  <a:schemeClr val="bg1"/>
                </a:solidFill>
                <a:ea typeface="+mj-lt"/>
                <a:cs typeface="+mj-lt"/>
              </a:rPr>
              <a:t> </a:t>
            </a:r>
            <a:r>
              <a:rPr lang="en-US" sz="3200" err="1">
                <a:solidFill>
                  <a:schemeClr val="bg1"/>
                </a:solidFill>
                <a:ea typeface="+mj-lt"/>
                <a:cs typeface="+mj-lt"/>
              </a:rPr>
              <a:t>dagli</a:t>
            </a:r>
            <a:r>
              <a:rPr lang="en-US" sz="3200" dirty="0">
                <a:solidFill>
                  <a:schemeClr val="bg1"/>
                </a:solidFill>
                <a:ea typeface="+mj-lt"/>
                <a:cs typeface="+mj-lt"/>
              </a:rPr>
              <a:t> </a:t>
            </a:r>
            <a:r>
              <a:rPr lang="en-US" sz="3200" err="1">
                <a:solidFill>
                  <a:schemeClr val="bg1"/>
                </a:solidFill>
                <a:ea typeface="+mj-lt"/>
                <a:cs typeface="+mj-lt"/>
              </a:rPr>
              <a:t>adulti</a:t>
            </a:r>
            <a:r>
              <a:rPr lang="en-US" sz="3200" dirty="0">
                <a:solidFill>
                  <a:schemeClr val="bg1"/>
                </a:solidFill>
                <a:ea typeface="+mj-lt"/>
                <a:cs typeface="+mj-lt"/>
              </a:rPr>
              <a:t> di </a:t>
            </a:r>
            <a:r>
              <a:rPr lang="en-US" sz="3200" err="1">
                <a:solidFill>
                  <a:schemeClr val="bg1"/>
                </a:solidFill>
                <a:ea typeface="+mj-lt"/>
                <a:cs typeface="+mj-lt"/>
              </a:rPr>
              <a:t>riferimento</a:t>
            </a:r>
            <a:r>
              <a:rPr lang="en-US" sz="3200" dirty="0">
                <a:solidFill>
                  <a:schemeClr val="bg1"/>
                </a:solidFill>
                <a:ea typeface="+mj-lt"/>
                <a:cs typeface="+mj-lt"/>
              </a:rPr>
              <a:t>?</a:t>
            </a:r>
            <a:endParaRPr lang="en-US" sz="32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842581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49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" name="Group 50">
            <a:extLst>
              <a:ext uri="{FF2B5EF4-FFF2-40B4-BE49-F238E27FC236}">
                <a16:creationId xmlns:a16="http://schemas.microsoft.com/office/drawing/2014/main" id="{BD874EA6-9E60-44EF-8111-325983D0BD6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12188952" cy="6858000"/>
            <a:chOff x="651279" y="598259"/>
            <a:chExt cx="10889442" cy="5680742"/>
          </a:xfrm>
        </p:grpSpPr>
        <p:sp>
          <p:nvSpPr>
            <p:cNvPr id="52" name="Color">
              <a:extLst>
                <a:ext uri="{FF2B5EF4-FFF2-40B4-BE49-F238E27FC236}">
                  <a16:creationId xmlns:a16="http://schemas.microsoft.com/office/drawing/2014/main" id="{08B44FA3-C133-42FC-B9BC-7D40F8E3386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Color">
              <a:extLst>
                <a:ext uri="{FF2B5EF4-FFF2-40B4-BE49-F238E27FC236}">
                  <a16:creationId xmlns:a16="http://schemas.microsoft.com/office/drawing/2014/main" id="{D3E8A602-07F2-4B4F-9E4B-2CFDC1C9E42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6" name="Content Placeholder 5" descr="A number on a white background&#10;&#10;AI-generated content may be incorrect.">
            <a:extLst>
              <a:ext uri="{FF2B5EF4-FFF2-40B4-BE49-F238E27FC236}">
                <a16:creationId xmlns:a16="http://schemas.microsoft.com/office/drawing/2014/main" id="{60D237B5-78E5-36AB-6B80-9908FD91F77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5143" y="3963652"/>
            <a:ext cx="10759482" cy="2889715"/>
          </a:xfrm>
          <a:prstGeom prst="rect">
            <a:avLst/>
          </a:prstGeom>
        </p:spPr>
      </p:pic>
      <p:grpSp>
        <p:nvGrpSpPr>
          <p:cNvPr id="55" name="Group 54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50F61C0A-5370-258C-7BB9-7FE84A5F0C0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2187" y="1999973"/>
            <a:ext cx="10750059" cy="1424654"/>
          </a:xfrm>
        </p:spPr>
        <p:txBody>
          <a:bodyPr vert="horz" lIns="91440" tIns="45720" rIns="91440" bIns="45720" rtlCol="0" anchor="b">
            <a:noAutofit/>
          </a:bodyPr>
          <a:lstStyle/>
          <a:p>
            <a:r>
              <a:rPr lang="en-US" sz="24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Al di </a:t>
            </a:r>
            <a:r>
              <a:rPr lang="en-US" sz="24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là</a:t>
            </a:r>
            <a:r>
              <a:rPr lang="en-US" sz="24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del forte </a:t>
            </a:r>
            <a:r>
              <a:rPr lang="en-US" sz="24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aumento</a:t>
            </a:r>
            <a:r>
              <a:rPr lang="en-US" sz="24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24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dell'astensionismo</a:t>
            </a:r>
            <a:r>
              <a:rPr lang="en-US" sz="24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in tutte le </a:t>
            </a:r>
            <a:r>
              <a:rPr lang="en-US" sz="24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fasce</a:t>
            </a:r>
            <a:r>
              <a:rPr lang="en-US" sz="24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24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anagrafiche</a:t>
            </a:r>
            <a:r>
              <a:rPr lang="en-US" sz="2400" dirty="0">
                <a:solidFill>
                  <a:schemeClr val="bg1"/>
                </a:solidFill>
              </a:rPr>
              <a:t> </a:t>
            </a:r>
            <a:r>
              <a:rPr lang="en-US" sz="24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il 2022 </a:t>
            </a:r>
            <a:r>
              <a:rPr lang="en-US" sz="24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segna</a:t>
            </a:r>
            <a:r>
              <a:rPr lang="en-US" sz="24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, secondo le </a:t>
            </a:r>
            <a:r>
              <a:rPr lang="en-US" sz="24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analisi</a:t>
            </a:r>
            <a:r>
              <a:rPr lang="en-US" sz="24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24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dei</a:t>
            </a:r>
            <a:r>
              <a:rPr lang="en-US" sz="24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24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diversi</a:t>
            </a:r>
            <a:r>
              <a:rPr lang="en-US" sz="24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Istituti di </a:t>
            </a:r>
            <a:r>
              <a:rPr lang="en-US" sz="24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ricerca</a:t>
            </a:r>
            <a:r>
              <a:rPr lang="en-US" sz="24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24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consultate</a:t>
            </a:r>
            <a:r>
              <a:rPr lang="en-US" sz="24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, </a:t>
            </a:r>
            <a:r>
              <a:rPr lang="en-US" sz="24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l'annus</a:t>
            </a:r>
            <a:r>
              <a:rPr lang="en-US" sz="24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horribilis </a:t>
            </a:r>
            <a:r>
              <a:rPr lang="en-US" sz="24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della</a:t>
            </a:r>
            <a:r>
              <a:rPr lang="en-US" sz="24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24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partecipazione</a:t>
            </a:r>
            <a:r>
              <a:rPr lang="en-US" sz="24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24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dei</a:t>
            </a:r>
            <a:r>
              <a:rPr lang="en-US" sz="24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24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giovani</a:t>
            </a:r>
            <a:r>
              <a:rPr lang="en-US" sz="24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, </a:t>
            </a:r>
            <a:r>
              <a:rPr lang="en-US" sz="24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tra</a:t>
            </a:r>
            <a:r>
              <a:rPr lang="en-US" sz="24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24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i</a:t>
            </a:r>
            <a:r>
              <a:rPr lang="en-US" sz="24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24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quali</a:t>
            </a:r>
            <a:r>
              <a:rPr lang="en-US" sz="24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ben il 42,7% non </a:t>
            </a:r>
            <a:r>
              <a:rPr lang="en-US" sz="24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si</a:t>
            </a:r>
            <a:r>
              <a:rPr lang="en-US" sz="24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24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sarebbe</a:t>
            </a:r>
            <a:r>
              <a:rPr lang="en-US" sz="24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24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recato</a:t>
            </a:r>
            <a:r>
              <a:rPr lang="en-US" sz="24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alle </a:t>
            </a:r>
            <a:r>
              <a:rPr lang="en-US" sz="24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urne</a:t>
            </a:r>
            <a:r>
              <a:rPr lang="en-US" sz="24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. </a:t>
            </a:r>
            <a:r>
              <a:rPr lang="en-US" sz="24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L'astensionismo</a:t>
            </a:r>
            <a:r>
              <a:rPr lang="en-US" sz="24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</a:t>
            </a:r>
            <a:r>
              <a:rPr lang="en-US" sz="24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giovanile</a:t>
            </a:r>
            <a:r>
              <a:rPr lang="en-US" sz="24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trova le sue </a:t>
            </a:r>
            <a:r>
              <a:rPr lang="en-US" sz="2400" kern="1200" err="1">
                <a:solidFill>
                  <a:schemeClr val="bg1"/>
                </a:solidFill>
                <a:latin typeface="+mj-lt"/>
                <a:ea typeface="+mj-ea"/>
                <a:cs typeface="+mj-cs"/>
              </a:rPr>
              <a:t>motivazione</a:t>
            </a:r>
            <a:r>
              <a:rPr lang="en-US" sz="2400" kern="1200" dirty="0">
                <a:solidFill>
                  <a:schemeClr val="bg1"/>
                </a:solidFill>
                <a:latin typeface="+mj-lt"/>
                <a:ea typeface="+mj-ea"/>
                <a:cs typeface="+mj-cs"/>
              </a:rPr>
              <a:t> in:</a:t>
            </a:r>
            <a:endParaRPr lang="en-US" sz="2400" kern="1200" dirty="0">
              <a:solidFill>
                <a:schemeClr val="bg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375889755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 Theme">
      <a:majorFont>
        <a:latin typeface="Aptos Display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ptos" panose="020B000402020202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Application>Microsoft Office PowerPoint</Application>
  <PresentationFormat>Widescreen</PresentationFormat>
  <Slides>37</Slides>
  <Notes>0</Notes>
  <HiddenSlides>0</HiddenSlide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37</vt:i4>
      </vt:variant>
    </vt:vector>
  </HeadingPairs>
  <TitlesOfParts>
    <vt:vector size="38" baseType="lpstr">
      <vt:lpstr>office theme</vt:lpstr>
      <vt:lpstr>FUTURO CERCASI</vt:lpstr>
      <vt:lpstr>GIOVANI 2024: IL BILANCIO DI UNA GENERAZIONE</vt:lpstr>
      <vt:lpstr>PowerPoint Presentation</vt:lpstr>
      <vt:lpstr>Quanto ti senti coinvolt* nelle scelte di carattere economico e giuridico destinate ai giovani, operate dalle Istituzioni? </vt:lpstr>
      <vt:lpstr>Eri a conoscenza che la partecipazione al voto dell'elettorato più giovane si conferma inferiore a quella dell'intero elettorato in tutti i Paesi europei considerati, con la sola eccezione della Spagna?</vt:lpstr>
      <vt:lpstr>Secondo le tue conoscenze, vengono fatti sufficienti investimenti per le politiche giovanili?</vt:lpstr>
      <vt:lpstr>Pensi che l'UE promuova con iniziative e progetti l'attività giovanile e un più agevole ingresso dei giovani nel mercato del lavoro?</vt:lpstr>
      <vt:lpstr>Quanto la tua conoscenza politica dipende dagli adulti di riferimento?</vt:lpstr>
      <vt:lpstr> Al di là del forte aumento dell'astensionismo in tutte le fasce anagrafiche il 2022 segna, secondo le analisi dei diversi Istituti di ricerca consultate, l'annus horribilis della partecipazione dei giovani, tra i quali ben il 42,7% non si sarebbe recato alle urne. L'astensionismo giovanile trova le sue motivazione in:</vt:lpstr>
      <vt:lpstr>Eri a conoscenza che l'Italia si colloca in ultima posizione tra i 27 Paesi UE per quanto riguarda l'incidenza della popolazione giovanile (18-34 anni) sulla popolazione totale, con un valore pari al 17,4%, a fronte del 19,4% della media UE?</vt:lpstr>
      <vt:lpstr>Ritieni sia un dato che merita attenzione?</vt:lpstr>
      <vt:lpstr>Ritieni meritevole di attenzione da parte della politica e delle Istituzioni la crescita esponenziale dell'emigrazione di giovani italiani verso i paesi dell'UE e i paesi Extra-Europei? </vt:lpstr>
      <vt:lpstr>Per contrastare la scarsa incidenza demografica della popolazione giovanile nel nostro paese quali soluzioni proporresti ai rappresentanti delle istituzioni (puoi scegliere più opzioni)</vt:lpstr>
      <vt:lpstr>PowerPoint Presentation</vt:lpstr>
      <vt:lpstr> In Italia esistono una mobilità sociale ed un ascensore sociale che permettano alla popolazione giovanile le stesse opportunità o possibilità?</vt:lpstr>
      <vt:lpstr>PowerPoint Presentation</vt:lpstr>
      <vt:lpstr>Hai mai pensato di abbandonare seriamente il tuo percorso di studi, puntando direttamente al mondo lavorativo?</vt:lpstr>
      <vt:lpstr>Secondo te avere un genitore con un titolo di studio universitario influenza il percorso di studio di un giovane?</vt:lpstr>
      <vt:lpstr>Quanto consideri sia veritiera la definizione di esperienza scolastica come "uno spazio insostituibile di costruzione di una moderna società democratica"?</vt:lpstr>
      <vt:lpstr>Eri a conoscenza che nel nostro paese, secondo I dati relativi al 2022 l'incidenza della povertà relativa si attesta al 23,5% tra gli under 18 ed al 17,6% nella fascia "18-34 anni", scendendo significativamente nella classi di età più alte (13,8% nela classe "35-64 ani" e 8,8% tra gli over64)?</vt:lpstr>
      <vt:lpstr>Ritieni che di questo dato si discuta abbastanza nella programmazione economica del nostro paese?</vt:lpstr>
      <vt:lpstr>Il desiderio di avere figli in futuro potrebbe condizionare la scelta universitaria e lavorativa?</vt:lpstr>
      <vt:lpstr>Ritieni che si possano riscontrare svantaggi o discriminazioni nel mondo del lavoro a causa del genere?</vt:lpstr>
      <vt:lpstr>Secondo te, il mondo lavorativo di oggi offre garanzia di stabilità a lungo termine?</vt:lpstr>
      <vt:lpstr>Aspetterai di trovare un lavoro stabile prima di lasciare la casa paterna/materna?</vt:lpstr>
      <vt:lpstr>Eri a conoscenza dei dati che emergono dalla seguente tabella sul tasso di disoccupazione per fascia d’età in Italia?</vt:lpstr>
      <vt:lpstr>Eri a conoscenza che i dati 2023 di fonte Eurostat evidenziano come l’Italia si collochi all’ultimo posto tra i principali paesi europei relativamente al tasso di occupazione giovanile (15-29 anni)? </vt:lpstr>
      <vt:lpstr>Pensi di dover lasciare l’Italia per riuscire a lavorare? </vt:lpstr>
      <vt:lpstr>Penseresti di lavorare all’estero per un periodo limitato, desiderando ritornare in Italia o preferisci pensare di costruire il tuo futuro fuori dall’Italia? </vt:lpstr>
      <vt:lpstr>Temi che l’avvento dell’intelligenza artificiale possa limitare alle offerte lavorative destinate ai giovani? </vt:lpstr>
      <vt:lpstr> </vt:lpstr>
      <vt:lpstr>Hai mai valutato di svolgere un servizio di volontariato in Italia o all'estero?</vt:lpstr>
      <vt:lpstr>Quanto pensi sia alto il livello di soddisfazione di un giovane italiano?</vt:lpstr>
      <vt:lpstr>Ritieni che gli adulti capiscano le esigenze ed il vissuto dei giovani?</vt:lpstr>
      <vt:lpstr>Pensi ci siano modelli e tradizioni consolidate o pregiudizi che influenzano lo sguardo adulto nei nostri confronti ?</vt:lpstr>
      <vt:lpstr>La definizione "generazione dalle scelte sospese" attribuita ai giovani italiani descrive realmente la condizione giovanile?</vt:lpstr>
      <vt:lpstr>VI  RINGRAZIAMO PER  LA  GENTILE ATTENZIONE!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FUTURO CERCASI</dc:title>
  <dc:creator/>
  <cp:revision>252</cp:revision>
  <dcterms:created xsi:type="dcterms:W3CDTF">2025-03-13T17:20:21Z</dcterms:created>
  <dcterms:modified xsi:type="dcterms:W3CDTF">2025-03-21T17:15:23Z</dcterms:modified>
</cp:coreProperties>
</file>