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25"/>
  </p:notesMasterIdLst>
  <p:sldIdLst>
    <p:sldId id="256" r:id="rId2"/>
    <p:sldId id="257" r:id="rId3"/>
    <p:sldId id="276" r:id="rId4"/>
    <p:sldId id="290" r:id="rId5"/>
    <p:sldId id="291" r:id="rId6"/>
    <p:sldId id="261" r:id="rId7"/>
    <p:sldId id="288" r:id="rId8"/>
    <p:sldId id="267" r:id="rId9"/>
    <p:sldId id="271" r:id="rId10"/>
    <p:sldId id="292" r:id="rId11"/>
    <p:sldId id="293" r:id="rId12"/>
    <p:sldId id="294" r:id="rId13"/>
    <p:sldId id="295" r:id="rId14"/>
    <p:sldId id="296" r:id="rId15"/>
    <p:sldId id="275" r:id="rId16"/>
    <p:sldId id="297" r:id="rId17"/>
    <p:sldId id="298" r:id="rId18"/>
    <p:sldId id="299" r:id="rId19"/>
    <p:sldId id="274" r:id="rId20"/>
    <p:sldId id="283" r:id="rId21"/>
    <p:sldId id="284" r:id="rId22"/>
    <p:sldId id="286" r:id="rId23"/>
    <p:sldId id="300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/>
    <p:restoredTop sz="94694"/>
  </p:normalViewPr>
  <p:slideViewPr>
    <p:cSldViewPr snapToGrid="0">
      <p:cViewPr varScale="1">
        <p:scale>
          <a:sx n="121" d="100"/>
          <a:sy n="121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36504-39DB-46A8-96E2-0E862A42CC3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C1918-C743-473C-A0D0-7063E424E10C}">
      <dgm:prSet/>
      <dgm:spPr/>
      <dgm:t>
        <a:bodyPr/>
        <a:lstStyle/>
        <a:p>
          <a:r>
            <a:rPr lang="it-IT" b="0" baseline="0"/>
            <a:t>Elezioni politiche</a:t>
          </a:r>
          <a:endParaRPr lang="en-US"/>
        </a:p>
      </dgm:t>
    </dgm:pt>
    <dgm:pt modelId="{7C85175F-BB6B-427A-94A4-20079FB465EB}" type="parTrans" cxnId="{F319A9B8-C3E1-4298-B6C0-C482873AF165}">
      <dgm:prSet/>
      <dgm:spPr/>
      <dgm:t>
        <a:bodyPr/>
        <a:lstStyle/>
        <a:p>
          <a:endParaRPr lang="en-US"/>
        </a:p>
      </dgm:t>
    </dgm:pt>
    <dgm:pt modelId="{14010894-7C58-4874-B522-03D473471778}" type="sibTrans" cxnId="{F319A9B8-C3E1-4298-B6C0-C482873AF165}">
      <dgm:prSet/>
      <dgm:spPr/>
      <dgm:t>
        <a:bodyPr/>
        <a:lstStyle/>
        <a:p>
          <a:endParaRPr lang="en-US"/>
        </a:p>
      </dgm:t>
    </dgm:pt>
    <dgm:pt modelId="{92CC690A-1051-49C3-A055-BE4C60DF54FE}">
      <dgm:prSet/>
      <dgm:spPr/>
      <dgm:t>
        <a:bodyPr/>
        <a:lstStyle/>
        <a:p>
          <a:r>
            <a:rPr lang="it-IT" b="0" baseline="0"/>
            <a:t>1948 più del 92% degli aventi diritto al voto;</a:t>
          </a:r>
          <a:endParaRPr lang="en-US" dirty="0"/>
        </a:p>
      </dgm:t>
    </dgm:pt>
    <dgm:pt modelId="{79BAE31F-F6D1-4AEA-A7CF-37024DA8B344}" type="parTrans" cxnId="{2748B586-9920-46F9-AA70-7FE0CEA5AA9B}">
      <dgm:prSet/>
      <dgm:spPr/>
      <dgm:t>
        <a:bodyPr/>
        <a:lstStyle/>
        <a:p>
          <a:endParaRPr lang="en-US"/>
        </a:p>
      </dgm:t>
    </dgm:pt>
    <dgm:pt modelId="{3E0F5724-38AE-48DE-BAC4-FB02582528D2}" type="sibTrans" cxnId="{2748B586-9920-46F9-AA70-7FE0CEA5AA9B}">
      <dgm:prSet/>
      <dgm:spPr/>
      <dgm:t>
        <a:bodyPr/>
        <a:lstStyle/>
        <a:p>
          <a:endParaRPr lang="en-US"/>
        </a:p>
      </dgm:t>
    </dgm:pt>
    <dgm:pt modelId="{1FB43404-76E6-4203-9E14-2656A16D1C3F}">
      <dgm:prSet/>
      <dgm:spPr/>
      <dgm:t>
        <a:bodyPr/>
        <a:lstStyle/>
        <a:p>
          <a:r>
            <a:rPr lang="it-IT" b="0" baseline="0"/>
            <a:t>Elezioni europee</a:t>
          </a:r>
          <a:endParaRPr lang="en-US"/>
        </a:p>
      </dgm:t>
    </dgm:pt>
    <dgm:pt modelId="{6382A05C-5CBD-4D69-ABD9-B061471396A7}" type="parTrans" cxnId="{318E22A3-93C7-431E-8E35-F0C74320C3B2}">
      <dgm:prSet/>
      <dgm:spPr/>
      <dgm:t>
        <a:bodyPr/>
        <a:lstStyle/>
        <a:p>
          <a:endParaRPr lang="en-US"/>
        </a:p>
      </dgm:t>
    </dgm:pt>
    <dgm:pt modelId="{D02F737B-84BB-4015-AF32-4B02B8A52C1D}" type="sibTrans" cxnId="{318E22A3-93C7-431E-8E35-F0C74320C3B2}">
      <dgm:prSet/>
      <dgm:spPr/>
      <dgm:t>
        <a:bodyPr/>
        <a:lstStyle/>
        <a:p>
          <a:endParaRPr lang="en-US"/>
        </a:p>
      </dgm:t>
    </dgm:pt>
    <dgm:pt modelId="{FF0497AA-9E09-494B-9B4C-FC0244529CE8}">
      <dgm:prSet/>
      <dgm:spPr/>
      <dgm:t>
        <a:bodyPr/>
        <a:lstStyle/>
        <a:p>
          <a:r>
            <a:rPr lang="it-IT" b="0" baseline="0" dirty="0"/>
            <a:t>Elezioni regionali</a:t>
          </a:r>
          <a:endParaRPr lang="en-US" dirty="0"/>
        </a:p>
      </dgm:t>
    </dgm:pt>
    <dgm:pt modelId="{C3C50008-2F82-431C-87E3-EE283AB52EEF}" type="parTrans" cxnId="{9C882F5A-143D-4D4C-8FCB-832D6EC1B07E}">
      <dgm:prSet/>
      <dgm:spPr/>
      <dgm:t>
        <a:bodyPr/>
        <a:lstStyle/>
        <a:p>
          <a:endParaRPr lang="en-US"/>
        </a:p>
      </dgm:t>
    </dgm:pt>
    <dgm:pt modelId="{008A1C66-C178-4D47-B382-1E583D0997CA}" type="sibTrans" cxnId="{9C882F5A-143D-4D4C-8FCB-832D6EC1B07E}">
      <dgm:prSet/>
      <dgm:spPr/>
      <dgm:t>
        <a:bodyPr/>
        <a:lstStyle/>
        <a:p>
          <a:endParaRPr lang="en-US"/>
        </a:p>
      </dgm:t>
    </dgm:pt>
    <dgm:pt modelId="{5725D1BA-CE92-A346-A9FD-63AB5DA9849A}">
      <dgm:prSet/>
      <dgm:spPr/>
      <dgm:t>
        <a:bodyPr/>
        <a:lstStyle/>
        <a:p>
          <a:r>
            <a:rPr lang="en-US" dirty="0"/>
            <a:t>1979: </a:t>
          </a:r>
          <a:r>
            <a:rPr lang="en-US" dirty="0" err="1"/>
            <a:t>oltre</a:t>
          </a:r>
          <a:r>
            <a:rPr lang="en-US" dirty="0"/>
            <a:t> l’85%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aventi</a:t>
          </a:r>
          <a:r>
            <a:rPr lang="en-US" dirty="0"/>
            <a:t> </a:t>
          </a:r>
          <a:r>
            <a:rPr lang="en-US" dirty="0" err="1"/>
            <a:t>diritto</a:t>
          </a:r>
          <a:r>
            <a:rPr lang="en-US" dirty="0"/>
            <a:t>;</a:t>
          </a:r>
        </a:p>
      </dgm:t>
    </dgm:pt>
    <dgm:pt modelId="{D93E378C-241F-A04C-99B4-C8E8E08E0ACC}" type="parTrans" cxnId="{D61EBB14-BEA8-DD4D-841E-0EF8CCA52964}">
      <dgm:prSet/>
      <dgm:spPr/>
      <dgm:t>
        <a:bodyPr/>
        <a:lstStyle/>
        <a:p>
          <a:endParaRPr lang="it-IT"/>
        </a:p>
      </dgm:t>
    </dgm:pt>
    <dgm:pt modelId="{3ADC9E08-5291-7C43-B7FE-DE3039E8A800}" type="sibTrans" cxnId="{D61EBB14-BEA8-DD4D-841E-0EF8CCA52964}">
      <dgm:prSet/>
      <dgm:spPr/>
      <dgm:t>
        <a:bodyPr/>
        <a:lstStyle/>
        <a:p>
          <a:endParaRPr lang="it-IT"/>
        </a:p>
      </dgm:t>
    </dgm:pt>
    <dgm:pt modelId="{83B730E2-4151-D442-A3BE-38D03822BEB4}">
      <dgm:prSet/>
      <dgm:spPr/>
      <dgm:t>
        <a:bodyPr/>
        <a:lstStyle/>
        <a:p>
          <a:r>
            <a:rPr lang="it-IT" b="0" baseline="0"/>
            <a:t>1968 poco meno del 93%; da qui un calo progressivo: </a:t>
          </a:r>
          <a:endParaRPr lang="en-US" dirty="0"/>
        </a:p>
      </dgm:t>
    </dgm:pt>
    <dgm:pt modelId="{C15868C3-0BBE-0643-849E-02BBDDA3C6C3}" type="parTrans" cxnId="{BD0CCF42-DD67-4C49-9F96-F924E7D5D6E3}">
      <dgm:prSet/>
      <dgm:spPr/>
      <dgm:t>
        <a:bodyPr/>
        <a:lstStyle/>
        <a:p>
          <a:endParaRPr lang="it-IT"/>
        </a:p>
      </dgm:t>
    </dgm:pt>
    <dgm:pt modelId="{33A5CE77-88DB-AE4B-B087-5228848FBB53}" type="sibTrans" cxnId="{BD0CCF42-DD67-4C49-9F96-F924E7D5D6E3}">
      <dgm:prSet/>
      <dgm:spPr/>
      <dgm:t>
        <a:bodyPr/>
        <a:lstStyle/>
        <a:p>
          <a:endParaRPr lang="it-IT"/>
        </a:p>
      </dgm:t>
    </dgm:pt>
    <dgm:pt modelId="{5A6E8618-0253-E84F-BDFD-AA531799B3C2}">
      <dgm:prSet/>
      <dgm:spPr/>
      <dgm:t>
        <a:bodyPr/>
        <a:lstStyle/>
        <a:p>
          <a:r>
            <a:rPr lang="it-IT" b="0" baseline="0" dirty="0"/>
            <a:t>1983 affluenza poco superiore all’88%; </a:t>
          </a:r>
          <a:endParaRPr lang="en-US" dirty="0"/>
        </a:p>
      </dgm:t>
    </dgm:pt>
    <dgm:pt modelId="{067727C7-4E05-6646-BD50-171831EA0DF6}" type="parTrans" cxnId="{D3159BFC-EA8B-1642-B0AF-F78DE423DE79}">
      <dgm:prSet/>
      <dgm:spPr/>
      <dgm:t>
        <a:bodyPr/>
        <a:lstStyle/>
        <a:p>
          <a:endParaRPr lang="it-IT"/>
        </a:p>
      </dgm:t>
    </dgm:pt>
    <dgm:pt modelId="{5B585CB5-8D13-2B4D-9906-8B414B9D00E2}" type="sibTrans" cxnId="{D3159BFC-EA8B-1642-B0AF-F78DE423DE79}">
      <dgm:prSet/>
      <dgm:spPr/>
      <dgm:t>
        <a:bodyPr/>
        <a:lstStyle/>
        <a:p>
          <a:endParaRPr lang="it-IT"/>
        </a:p>
      </dgm:t>
    </dgm:pt>
    <dgm:pt modelId="{9B32A039-5820-014A-B908-0923265E03E6}">
      <dgm:prSet/>
      <dgm:spPr/>
      <dgm:t>
        <a:bodyPr/>
        <a:lstStyle/>
        <a:p>
          <a:r>
            <a:rPr lang="it-IT" b="0" baseline="0" dirty="0"/>
            <a:t>2001 (e 2011) l’affluenza si attesta poco sopra l’81% e procede in picchiata:</a:t>
          </a:r>
          <a:endParaRPr lang="en-US" dirty="0"/>
        </a:p>
      </dgm:t>
    </dgm:pt>
    <dgm:pt modelId="{803E3632-0077-7E46-948C-707E970E0878}" type="parTrans" cxnId="{4CD3C8BA-FF86-FD49-95E5-AE30B43C4C9D}">
      <dgm:prSet/>
      <dgm:spPr/>
      <dgm:t>
        <a:bodyPr/>
        <a:lstStyle/>
        <a:p>
          <a:endParaRPr lang="it-IT"/>
        </a:p>
      </dgm:t>
    </dgm:pt>
    <dgm:pt modelId="{6ADCA352-1087-0E49-A53F-B1D6500E7CCE}" type="sibTrans" cxnId="{4CD3C8BA-FF86-FD49-95E5-AE30B43C4C9D}">
      <dgm:prSet/>
      <dgm:spPr/>
      <dgm:t>
        <a:bodyPr/>
        <a:lstStyle/>
        <a:p>
          <a:endParaRPr lang="it-IT"/>
        </a:p>
      </dgm:t>
    </dgm:pt>
    <dgm:pt modelId="{88B9680D-62FF-6342-8716-ED48D283C276}">
      <dgm:prSet/>
      <dgm:spPr/>
      <dgm:t>
        <a:bodyPr/>
        <a:lstStyle/>
        <a:p>
          <a:r>
            <a:rPr lang="it-IT" b="0" baseline="0"/>
            <a:t>2022 partecipazione al voto appena inferiore al 64%. </a:t>
          </a:r>
          <a:endParaRPr lang="en-US" dirty="0"/>
        </a:p>
      </dgm:t>
    </dgm:pt>
    <dgm:pt modelId="{74CC4D2A-AF7D-5346-82D2-9C651C667ACE}" type="parTrans" cxnId="{C4500BD9-64E6-C944-88CC-7612FF3FF3A9}">
      <dgm:prSet/>
      <dgm:spPr/>
      <dgm:t>
        <a:bodyPr/>
        <a:lstStyle/>
        <a:p>
          <a:endParaRPr lang="it-IT"/>
        </a:p>
      </dgm:t>
    </dgm:pt>
    <dgm:pt modelId="{CEBB33DE-1222-114F-927E-436226022726}" type="sibTrans" cxnId="{C4500BD9-64E6-C944-88CC-7612FF3FF3A9}">
      <dgm:prSet/>
      <dgm:spPr/>
      <dgm:t>
        <a:bodyPr/>
        <a:lstStyle/>
        <a:p>
          <a:endParaRPr lang="it-IT"/>
        </a:p>
      </dgm:t>
    </dgm:pt>
    <dgm:pt modelId="{FA091185-2F5B-9F46-9627-9CE206FA6FA2}">
      <dgm:prSet/>
      <dgm:spPr/>
      <dgm:t>
        <a:bodyPr/>
        <a:lstStyle/>
        <a:p>
          <a:r>
            <a:rPr lang="en-US"/>
            <a:t>1999: poco meno del 70%;</a:t>
          </a:r>
          <a:endParaRPr lang="en-US" dirty="0"/>
        </a:p>
      </dgm:t>
    </dgm:pt>
    <dgm:pt modelId="{5472AB06-9035-6C42-BB52-30D3468D4C53}" type="parTrans" cxnId="{3F11BD2E-22F4-4143-AC77-C09774ADD081}">
      <dgm:prSet/>
      <dgm:spPr/>
      <dgm:t>
        <a:bodyPr/>
        <a:lstStyle/>
        <a:p>
          <a:endParaRPr lang="it-IT"/>
        </a:p>
      </dgm:t>
    </dgm:pt>
    <dgm:pt modelId="{FDAE08CC-D432-3B4C-9F46-6FAFD1215845}" type="sibTrans" cxnId="{3F11BD2E-22F4-4143-AC77-C09774ADD081}">
      <dgm:prSet/>
      <dgm:spPr/>
      <dgm:t>
        <a:bodyPr/>
        <a:lstStyle/>
        <a:p>
          <a:endParaRPr lang="it-IT"/>
        </a:p>
      </dgm:t>
    </dgm:pt>
    <dgm:pt modelId="{EF6C769D-1562-F945-B689-404F9FA29E10}">
      <dgm:prSet/>
      <dgm:spPr/>
      <dgm:t>
        <a:bodyPr/>
        <a:lstStyle/>
        <a:p>
          <a:r>
            <a:rPr lang="en-US" dirty="0"/>
            <a:t>2014: affluenza </a:t>
          </a:r>
          <a:r>
            <a:rPr lang="en-US" dirty="0" err="1"/>
            <a:t>leggermente</a:t>
          </a:r>
          <a:r>
            <a:rPr lang="en-US" dirty="0"/>
            <a:t> </a:t>
          </a:r>
          <a:r>
            <a:rPr lang="en-US" dirty="0" err="1"/>
            <a:t>superiore</a:t>
          </a:r>
          <a:r>
            <a:rPr lang="en-US" dirty="0"/>
            <a:t> al 57%;</a:t>
          </a:r>
        </a:p>
      </dgm:t>
    </dgm:pt>
    <dgm:pt modelId="{68E75333-5239-4345-B8E8-EA35343AE4D8}" type="parTrans" cxnId="{6A0FD7F1-78A4-364A-AA47-F5D75B65C6B6}">
      <dgm:prSet/>
      <dgm:spPr/>
      <dgm:t>
        <a:bodyPr/>
        <a:lstStyle/>
        <a:p>
          <a:endParaRPr lang="it-IT"/>
        </a:p>
      </dgm:t>
    </dgm:pt>
    <dgm:pt modelId="{6DE1C16A-A6AA-C245-9BE0-EB80313CC701}" type="sibTrans" cxnId="{6A0FD7F1-78A4-364A-AA47-F5D75B65C6B6}">
      <dgm:prSet/>
      <dgm:spPr/>
      <dgm:t>
        <a:bodyPr/>
        <a:lstStyle/>
        <a:p>
          <a:endParaRPr lang="it-IT"/>
        </a:p>
      </dgm:t>
    </dgm:pt>
    <dgm:pt modelId="{7FF95871-D50E-A140-9D52-1E1B62C3E006}">
      <dgm:prSet/>
      <dgm:spPr/>
      <dgm:t>
        <a:bodyPr/>
        <a:lstStyle/>
        <a:p>
          <a:r>
            <a:rPr lang="it-IT" b="0" baseline="0" dirty="0"/>
            <a:t>2024: si è recato alle urne poco più del 48% degli aventi diritto di voto.</a:t>
          </a:r>
          <a:endParaRPr lang="en-US" dirty="0"/>
        </a:p>
      </dgm:t>
    </dgm:pt>
    <dgm:pt modelId="{C423C50B-FAFA-1246-A191-718BABC4F92B}" type="parTrans" cxnId="{AE5AAE6A-B62A-634A-AE64-2E4F371B1955}">
      <dgm:prSet/>
      <dgm:spPr/>
      <dgm:t>
        <a:bodyPr/>
        <a:lstStyle/>
        <a:p>
          <a:endParaRPr lang="it-IT"/>
        </a:p>
      </dgm:t>
    </dgm:pt>
    <dgm:pt modelId="{F91064F9-C3B5-B040-99FD-7FA173C6C522}" type="sibTrans" cxnId="{AE5AAE6A-B62A-634A-AE64-2E4F371B1955}">
      <dgm:prSet/>
      <dgm:spPr/>
      <dgm:t>
        <a:bodyPr/>
        <a:lstStyle/>
        <a:p>
          <a:endParaRPr lang="it-IT"/>
        </a:p>
      </dgm:t>
    </dgm:pt>
    <dgm:pt modelId="{5016BAAD-9F5C-D141-97D8-E310F62E02F9}">
      <dgm:prSet/>
      <dgm:spPr/>
      <dgm:t>
        <a:bodyPr/>
        <a:lstStyle/>
        <a:p>
          <a:pPr algn="l"/>
          <a:r>
            <a:rPr lang="it-IT" dirty="0"/>
            <a:t>1970: 90%;</a:t>
          </a:r>
        </a:p>
      </dgm:t>
    </dgm:pt>
    <dgm:pt modelId="{6E657BBA-10FE-664F-A60C-661CE5AB2583}" type="parTrans" cxnId="{E54DBD30-646B-AF40-843C-BB0E110D8777}">
      <dgm:prSet/>
      <dgm:spPr/>
      <dgm:t>
        <a:bodyPr/>
        <a:lstStyle/>
        <a:p>
          <a:endParaRPr lang="it-IT"/>
        </a:p>
      </dgm:t>
    </dgm:pt>
    <dgm:pt modelId="{B7A77874-E9A7-D54D-BDFE-C6D1A5D0CCD0}" type="sibTrans" cxnId="{E54DBD30-646B-AF40-843C-BB0E110D8777}">
      <dgm:prSet/>
      <dgm:spPr/>
      <dgm:t>
        <a:bodyPr/>
        <a:lstStyle/>
        <a:p>
          <a:endParaRPr lang="it-IT"/>
        </a:p>
      </dgm:t>
    </dgm:pt>
    <dgm:pt modelId="{6A627A4E-86F1-924A-BA1A-5D5EACE48FB0}">
      <dgm:prSet/>
      <dgm:spPr/>
      <dgm:t>
        <a:bodyPr/>
        <a:lstStyle/>
        <a:p>
          <a:pPr algn="l"/>
          <a:r>
            <a:rPr lang="it-IT" dirty="0"/>
            <a:t>1990: 90%;</a:t>
          </a:r>
        </a:p>
      </dgm:t>
    </dgm:pt>
    <dgm:pt modelId="{302501D0-B770-B341-AA9E-B14DCD54F061}" type="parTrans" cxnId="{AB650C0C-D79C-B348-B15F-E33FCF9440C1}">
      <dgm:prSet/>
      <dgm:spPr/>
      <dgm:t>
        <a:bodyPr/>
        <a:lstStyle/>
        <a:p>
          <a:endParaRPr lang="it-IT"/>
        </a:p>
      </dgm:t>
    </dgm:pt>
    <dgm:pt modelId="{BED16DCC-4C80-E241-BBFC-C25D0B93A698}" type="sibTrans" cxnId="{AB650C0C-D79C-B348-B15F-E33FCF9440C1}">
      <dgm:prSet/>
      <dgm:spPr/>
      <dgm:t>
        <a:bodyPr/>
        <a:lstStyle/>
        <a:p>
          <a:endParaRPr lang="it-IT"/>
        </a:p>
      </dgm:t>
    </dgm:pt>
    <dgm:pt modelId="{C0B42546-2F98-AE44-9DEF-B4C17AE9B11E}">
      <dgm:prSet/>
      <dgm:spPr/>
      <dgm:t>
        <a:bodyPr/>
        <a:lstStyle/>
        <a:p>
          <a:pPr algn="l"/>
          <a:r>
            <a:rPr lang="it-IT" dirty="0"/>
            <a:t>2000: 73%;</a:t>
          </a:r>
        </a:p>
      </dgm:t>
    </dgm:pt>
    <dgm:pt modelId="{6B0F6DC2-30FC-174D-9191-E8C9E033A96A}" type="parTrans" cxnId="{171DC687-8468-494B-A458-921C1095079A}">
      <dgm:prSet/>
      <dgm:spPr/>
      <dgm:t>
        <a:bodyPr/>
        <a:lstStyle/>
        <a:p>
          <a:endParaRPr lang="it-IT"/>
        </a:p>
      </dgm:t>
    </dgm:pt>
    <dgm:pt modelId="{26D28768-4F9A-CD40-B5C3-E5BF57E7507B}" type="sibTrans" cxnId="{171DC687-8468-494B-A458-921C1095079A}">
      <dgm:prSet/>
      <dgm:spPr/>
      <dgm:t>
        <a:bodyPr/>
        <a:lstStyle/>
        <a:p>
          <a:endParaRPr lang="it-IT"/>
        </a:p>
      </dgm:t>
    </dgm:pt>
    <dgm:pt modelId="{42893960-B3B5-9B48-98B2-05BEA57B9214}">
      <dgm:prSet/>
      <dgm:spPr/>
      <dgm:t>
        <a:bodyPr/>
        <a:lstStyle/>
        <a:p>
          <a:pPr algn="l"/>
          <a:r>
            <a:rPr lang="it-IT" dirty="0"/>
            <a:t>2010: 64%.</a:t>
          </a:r>
        </a:p>
      </dgm:t>
    </dgm:pt>
    <dgm:pt modelId="{B30C0A2D-C202-E244-AA7C-ED0A2134D26F}" type="parTrans" cxnId="{2E781A2E-750F-A544-84BB-E62E7FA47FB5}">
      <dgm:prSet/>
      <dgm:spPr/>
      <dgm:t>
        <a:bodyPr/>
        <a:lstStyle/>
        <a:p>
          <a:endParaRPr lang="it-IT"/>
        </a:p>
      </dgm:t>
    </dgm:pt>
    <dgm:pt modelId="{71ACBCBC-946E-A54F-A742-1D6483D244F9}" type="sibTrans" cxnId="{2E781A2E-750F-A544-84BB-E62E7FA47FB5}">
      <dgm:prSet/>
      <dgm:spPr/>
      <dgm:t>
        <a:bodyPr/>
        <a:lstStyle/>
        <a:p>
          <a:endParaRPr lang="it-IT"/>
        </a:p>
      </dgm:t>
    </dgm:pt>
    <dgm:pt modelId="{E47692D4-AD78-684C-B7A9-BD4C60AA7FE7}">
      <dgm:prSet/>
      <dgm:spPr/>
      <dgm:t>
        <a:bodyPr/>
        <a:lstStyle/>
        <a:p>
          <a:pPr algn="l"/>
          <a:r>
            <a:rPr lang="it-IT" dirty="0"/>
            <a:t>Questi dati costituiscono una media degli elettori che sono stati chiamati alle urne in ogni singola Regione.</a:t>
          </a:r>
        </a:p>
      </dgm:t>
    </dgm:pt>
    <dgm:pt modelId="{77FC3817-85F2-D14A-A0E5-6E3FF03480AF}" type="parTrans" cxnId="{EB852936-730C-2044-805D-246AA8CF5180}">
      <dgm:prSet/>
      <dgm:spPr/>
      <dgm:t>
        <a:bodyPr/>
        <a:lstStyle/>
        <a:p>
          <a:endParaRPr lang="it-IT"/>
        </a:p>
      </dgm:t>
    </dgm:pt>
    <dgm:pt modelId="{DB1EEAC2-61CA-BA4B-85E8-6889985F0B68}" type="sibTrans" cxnId="{EB852936-730C-2044-805D-246AA8CF5180}">
      <dgm:prSet/>
      <dgm:spPr/>
      <dgm:t>
        <a:bodyPr/>
        <a:lstStyle/>
        <a:p>
          <a:endParaRPr lang="it-IT"/>
        </a:p>
      </dgm:t>
    </dgm:pt>
    <dgm:pt modelId="{34516972-C2AC-1F4A-92E8-97C6AE69E9A0}">
      <dgm:prSet/>
      <dgm:spPr/>
      <dgm:t>
        <a:bodyPr/>
        <a:lstStyle/>
        <a:p>
          <a:pPr algn="l"/>
          <a:endParaRPr lang="it-IT" dirty="0"/>
        </a:p>
      </dgm:t>
    </dgm:pt>
    <dgm:pt modelId="{FD6F4CF4-CC3B-E448-9A2E-D07DECA7EBB8}" type="parTrans" cxnId="{67784B19-B13B-3E4A-941A-EA0467446265}">
      <dgm:prSet/>
      <dgm:spPr/>
      <dgm:t>
        <a:bodyPr/>
        <a:lstStyle/>
        <a:p>
          <a:endParaRPr lang="it-IT"/>
        </a:p>
      </dgm:t>
    </dgm:pt>
    <dgm:pt modelId="{14766087-27A6-5E4F-8B85-3C0CA573F821}" type="sibTrans" cxnId="{67784B19-B13B-3E4A-941A-EA0467446265}">
      <dgm:prSet/>
      <dgm:spPr/>
      <dgm:t>
        <a:bodyPr/>
        <a:lstStyle/>
        <a:p>
          <a:endParaRPr lang="it-IT"/>
        </a:p>
      </dgm:t>
    </dgm:pt>
    <dgm:pt modelId="{3196B9E6-630E-8040-8C69-4B70A426DD2B}" type="pres">
      <dgm:prSet presAssocID="{AC436504-39DB-46A8-96E2-0E862A42CC36}" presName="Name0" presStyleCnt="0">
        <dgm:presLayoutVars>
          <dgm:dir/>
          <dgm:animLvl val="lvl"/>
          <dgm:resizeHandles val="exact"/>
        </dgm:presLayoutVars>
      </dgm:prSet>
      <dgm:spPr/>
    </dgm:pt>
    <dgm:pt modelId="{B5CE9840-769F-D04B-A100-DE4E31D98913}" type="pres">
      <dgm:prSet presAssocID="{D9DC1918-C743-473C-A0D0-7063E424E10C}" presName="composite" presStyleCnt="0"/>
      <dgm:spPr/>
    </dgm:pt>
    <dgm:pt modelId="{C3AAE088-6672-A046-BBF4-7337FD712403}" type="pres">
      <dgm:prSet presAssocID="{D9DC1918-C743-473C-A0D0-7063E424E1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CE0D9F1-4A77-244A-A867-9D4FC201094F}" type="pres">
      <dgm:prSet presAssocID="{D9DC1918-C743-473C-A0D0-7063E424E10C}" presName="desTx" presStyleLbl="alignAccFollowNode1" presStyleIdx="0" presStyleCnt="3">
        <dgm:presLayoutVars>
          <dgm:bulletEnabled val="1"/>
        </dgm:presLayoutVars>
      </dgm:prSet>
      <dgm:spPr/>
    </dgm:pt>
    <dgm:pt modelId="{67A7F749-EA4B-0A4E-A36A-B6F33C204200}" type="pres">
      <dgm:prSet presAssocID="{14010894-7C58-4874-B522-03D473471778}" presName="space" presStyleCnt="0"/>
      <dgm:spPr/>
    </dgm:pt>
    <dgm:pt modelId="{461BE4B1-6A80-BE40-80E2-E4A9D2580994}" type="pres">
      <dgm:prSet presAssocID="{FF0497AA-9E09-494B-9B4C-FC0244529CE8}" presName="composite" presStyleCnt="0"/>
      <dgm:spPr/>
    </dgm:pt>
    <dgm:pt modelId="{377AFECC-7A4B-2D42-A42F-745870A50EF6}" type="pres">
      <dgm:prSet presAssocID="{FF0497AA-9E09-494B-9B4C-FC0244529C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9915BF5-63B5-E246-8A4C-1616F35B0DA5}" type="pres">
      <dgm:prSet presAssocID="{FF0497AA-9E09-494B-9B4C-FC0244529CE8}" presName="desTx" presStyleLbl="alignAccFollowNode1" presStyleIdx="1" presStyleCnt="3" custLinFactNeighborX="125" custLinFactNeighborY="72">
        <dgm:presLayoutVars>
          <dgm:bulletEnabled val="1"/>
        </dgm:presLayoutVars>
      </dgm:prSet>
      <dgm:spPr/>
    </dgm:pt>
    <dgm:pt modelId="{4F96E9C1-83E6-0346-9C3F-23BE30BB0747}" type="pres">
      <dgm:prSet presAssocID="{008A1C66-C178-4D47-B382-1E583D0997CA}" presName="space" presStyleCnt="0"/>
      <dgm:spPr/>
    </dgm:pt>
    <dgm:pt modelId="{4278F590-CE52-7944-8B08-71860709628C}" type="pres">
      <dgm:prSet presAssocID="{1FB43404-76E6-4203-9E14-2656A16D1C3F}" presName="composite" presStyleCnt="0"/>
      <dgm:spPr/>
    </dgm:pt>
    <dgm:pt modelId="{A299107D-B9F6-8847-873F-6F4D47345EBE}" type="pres">
      <dgm:prSet presAssocID="{1FB43404-76E6-4203-9E14-2656A16D1C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FD774B6-B593-EA43-972A-A8558B941020}" type="pres">
      <dgm:prSet presAssocID="{1FB43404-76E6-4203-9E14-2656A16D1C3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D28A007-3AC9-5246-A4C8-8A08409A3E21}" type="presOf" srcId="{C0B42546-2F98-AE44-9DEF-B4C17AE9B11E}" destId="{A9915BF5-63B5-E246-8A4C-1616F35B0DA5}" srcOrd="0" destOrd="2" presId="urn:microsoft.com/office/officeart/2005/8/layout/hList1"/>
    <dgm:cxn modelId="{AB650C0C-D79C-B348-B15F-E33FCF9440C1}" srcId="{FF0497AA-9E09-494B-9B4C-FC0244529CE8}" destId="{6A627A4E-86F1-924A-BA1A-5D5EACE48FB0}" srcOrd="1" destOrd="0" parTransId="{302501D0-B770-B341-AA9E-B14DCD54F061}" sibTransId="{BED16DCC-4C80-E241-BBFC-C25D0B93A698}"/>
    <dgm:cxn modelId="{D61EBB14-BEA8-DD4D-841E-0EF8CCA52964}" srcId="{1FB43404-76E6-4203-9E14-2656A16D1C3F}" destId="{5725D1BA-CE92-A346-A9FD-63AB5DA9849A}" srcOrd="0" destOrd="0" parTransId="{D93E378C-241F-A04C-99B4-C8E8E08E0ACC}" sibTransId="{3ADC9E08-5291-7C43-B7FE-DE3039E8A800}"/>
    <dgm:cxn modelId="{67784B19-B13B-3E4A-941A-EA0467446265}" srcId="{FF0497AA-9E09-494B-9B4C-FC0244529CE8}" destId="{34516972-C2AC-1F4A-92E8-97C6AE69E9A0}" srcOrd="4" destOrd="0" parTransId="{FD6F4CF4-CC3B-E448-9A2E-D07DECA7EBB8}" sibTransId="{14766087-27A6-5E4F-8B85-3C0CA573F821}"/>
    <dgm:cxn modelId="{83142A21-61F7-3944-9705-5B3B868CA798}" type="presOf" srcId="{88B9680D-62FF-6342-8716-ED48D283C276}" destId="{5CE0D9F1-4A77-244A-A867-9D4FC201094F}" srcOrd="0" destOrd="4" presId="urn:microsoft.com/office/officeart/2005/8/layout/hList1"/>
    <dgm:cxn modelId="{D2C82928-2D8A-1B49-BE4C-1ABA4A14ED97}" type="presOf" srcId="{83B730E2-4151-D442-A3BE-38D03822BEB4}" destId="{5CE0D9F1-4A77-244A-A867-9D4FC201094F}" srcOrd="0" destOrd="1" presId="urn:microsoft.com/office/officeart/2005/8/layout/hList1"/>
    <dgm:cxn modelId="{2E781A2E-750F-A544-84BB-E62E7FA47FB5}" srcId="{FF0497AA-9E09-494B-9B4C-FC0244529CE8}" destId="{42893960-B3B5-9B48-98B2-05BEA57B9214}" srcOrd="3" destOrd="0" parTransId="{B30C0A2D-C202-E244-AA7C-ED0A2134D26F}" sibTransId="{71ACBCBC-946E-A54F-A742-1D6483D244F9}"/>
    <dgm:cxn modelId="{3F11BD2E-22F4-4143-AC77-C09774ADD081}" srcId="{1FB43404-76E6-4203-9E14-2656A16D1C3F}" destId="{FA091185-2F5B-9F46-9627-9CE206FA6FA2}" srcOrd="1" destOrd="0" parTransId="{5472AB06-9035-6C42-BB52-30D3468D4C53}" sibTransId="{FDAE08CC-D432-3B4C-9F46-6FAFD1215845}"/>
    <dgm:cxn modelId="{E54DBD30-646B-AF40-843C-BB0E110D8777}" srcId="{FF0497AA-9E09-494B-9B4C-FC0244529CE8}" destId="{5016BAAD-9F5C-D141-97D8-E310F62E02F9}" srcOrd="0" destOrd="0" parTransId="{6E657BBA-10FE-664F-A60C-661CE5AB2583}" sibTransId="{B7A77874-E9A7-D54D-BDFE-C6D1A5D0CCD0}"/>
    <dgm:cxn modelId="{EB852936-730C-2044-805D-246AA8CF5180}" srcId="{FF0497AA-9E09-494B-9B4C-FC0244529CE8}" destId="{E47692D4-AD78-684C-B7A9-BD4C60AA7FE7}" srcOrd="5" destOrd="0" parTransId="{77FC3817-85F2-D14A-A0E5-6E3FF03480AF}" sibTransId="{DB1EEAC2-61CA-BA4B-85E8-6889985F0B68}"/>
    <dgm:cxn modelId="{BD0CCF42-DD67-4C49-9F96-F924E7D5D6E3}" srcId="{D9DC1918-C743-473C-A0D0-7063E424E10C}" destId="{83B730E2-4151-D442-A3BE-38D03822BEB4}" srcOrd="1" destOrd="0" parTransId="{C15868C3-0BBE-0643-849E-02BBDDA3C6C3}" sibTransId="{33A5CE77-88DB-AE4B-B087-5228848FBB53}"/>
    <dgm:cxn modelId="{7ABAEF4D-9E84-4A4F-B3B9-14C7742E1D82}" type="presOf" srcId="{D9DC1918-C743-473C-A0D0-7063E424E10C}" destId="{C3AAE088-6672-A046-BBF4-7337FD712403}" srcOrd="0" destOrd="0" presId="urn:microsoft.com/office/officeart/2005/8/layout/hList1"/>
    <dgm:cxn modelId="{BC65744E-B315-2F44-8FD8-BA02964BB617}" type="presOf" srcId="{1FB43404-76E6-4203-9E14-2656A16D1C3F}" destId="{A299107D-B9F6-8847-873F-6F4D47345EBE}" srcOrd="0" destOrd="0" presId="urn:microsoft.com/office/officeart/2005/8/layout/hList1"/>
    <dgm:cxn modelId="{EDE74A53-288B-8A48-B08F-2DC09F76418A}" type="presOf" srcId="{34516972-C2AC-1F4A-92E8-97C6AE69E9A0}" destId="{A9915BF5-63B5-E246-8A4C-1616F35B0DA5}" srcOrd="0" destOrd="4" presId="urn:microsoft.com/office/officeart/2005/8/layout/hList1"/>
    <dgm:cxn modelId="{9C882F5A-143D-4D4C-8FCB-832D6EC1B07E}" srcId="{AC436504-39DB-46A8-96E2-0E862A42CC36}" destId="{FF0497AA-9E09-494B-9B4C-FC0244529CE8}" srcOrd="1" destOrd="0" parTransId="{C3C50008-2F82-431C-87E3-EE283AB52EEF}" sibTransId="{008A1C66-C178-4D47-B382-1E583D0997CA}"/>
    <dgm:cxn modelId="{AE5AAE6A-B62A-634A-AE64-2E4F371B1955}" srcId="{1FB43404-76E6-4203-9E14-2656A16D1C3F}" destId="{7FF95871-D50E-A140-9D52-1E1B62C3E006}" srcOrd="3" destOrd="0" parTransId="{C423C50B-FAFA-1246-A191-718BABC4F92B}" sibTransId="{F91064F9-C3B5-B040-99FD-7FA173C6C522}"/>
    <dgm:cxn modelId="{11DAA76E-922D-FD4F-A7D3-649C1EA5812D}" type="presOf" srcId="{7FF95871-D50E-A140-9D52-1E1B62C3E006}" destId="{2FD774B6-B593-EA43-972A-A8558B941020}" srcOrd="0" destOrd="3" presId="urn:microsoft.com/office/officeart/2005/8/layout/hList1"/>
    <dgm:cxn modelId="{19876E81-298E-BC4A-A652-C395E081EE41}" type="presOf" srcId="{9B32A039-5820-014A-B908-0923265E03E6}" destId="{5CE0D9F1-4A77-244A-A867-9D4FC201094F}" srcOrd="0" destOrd="3" presId="urn:microsoft.com/office/officeart/2005/8/layout/hList1"/>
    <dgm:cxn modelId="{2748B586-9920-46F9-AA70-7FE0CEA5AA9B}" srcId="{D9DC1918-C743-473C-A0D0-7063E424E10C}" destId="{92CC690A-1051-49C3-A055-BE4C60DF54FE}" srcOrd="0" destOrd="0" parTransId="{79BAE31F-F6D1-4AEA-A7CF-37024DA8B344}" sibTransId="{3E0F5724-38AE-48DE-BAC4-FB02582528D2}"/>
    <dgm:cxn modelId="{171DC687-8468-494B-A458-921C1095079A}" srcId="{FF0497AA-9E09-494B-9B4C-FC0244529CE8}" destId="{C0B42546-2F98-AE44-9DEF-B4C17AE9B11E}" srcOrd="2" destOrd="0" parTransId="{6B0F6DC2-30FC-174D-9191-E8C9E033A96A}" sibTransId="{26D28768-4F9A-CD40-B5C3-E5BF57E7507B}"/>
    <dgm:cxn modelId="{B26BFB87-55A6-F04E-9921-5FDFF789D5F9}" type="presOf" srcId="{5A6E8618-0253-E84F-BDFD-AA531799B3C2}" destId="{5CE0D9F1-4A77-244A-A867-9D4FC201094F}" srcOrd="0" destOrd="2" presId="urn:microsoft.com/office/officeart/2005/8/layout/hList1"/>
    <dgm:cxn modelId="{C69E988D-F4D6-1E41-ABDF-40E4D7ED0991}" type="presOf" srcId="{E47692D4-AD78-684C-B7A9-BD4C60AA7FE7}" destId="{A9915BF5-63B5-E246-8A4C-1616F35B0DA5}" srcOrd="0" destOrd="5" presId="urn:microsoft.com/office/officeart/2005/8/layout/hList1"/>
    <dgm:cxn modelId="{3F57EB90-A1DB-E345-9947-095EEBBDA3A4}" type="presOf" srcId="{5725D1BA-CE92-A346-A9FD-63AB5DA9849A}" destId="{2FD774B6-B593-EA43-972A-A8558B941020}" srcOrd="0" destOrd="0" presId="urn:microsoft.com/office/officeart/2005/8/layout/hList1"/>
    <dgm:cxn modelId="{D9039A96-2F30-D146-B439-FA0ED90D2AFB}" type="presOf" srcId="{EF6C769D-1562-F945-B689-404F9FA29E10}" destId="{2FD774B6-B593-EA43-972A-A8558B941020}" srcOrd="0" destOrd="2" presId="urn:microsoft.com/office/officeart/2005/8/layout/hList1"/>
    <dgm:cxn modelId="{7D766C98-CF75-024D-BE3D-17B50F0ABC3D}" type="presOf" srcId="{5016BAAD-9F5C-D141-97D8-E310F62E02F9}" destId="{A9915BF5-63B5-E246-8A4C-1616F35B0DA5}" srcOrd="0" destOrd="0" presId="urn:microsoft.com/office/officeart/2005/8/layout/hList1"/>
    <dgm:cxn modelId="{2236229A-0BB3-AB42-8329-5AF01F3016A4}" type="presOf" srcId="{42893960-B3B5-9B48-98B2-05BEA57B9214}" destId="{A9915BF5-63B5-E246-8A4C-1616F35B0DA5}" srcOrd="0" destOrd="3" presId="urn:microsoft.com/office/officeart/2005/8/layout/hList1"/>
    <dgm:cxn modelId="{318E22A3-93C7-431E-8E35-F0C74320C3B2}" srcId="{AC436504-39DB-46A8-96E2-0E862A42CC36}" destId="{1FB43404-76E6-4203-9E14-2656A16D1C3F}" srcOrd="2" destOrd="0" parTransId="{6382A05C-5CBD-4D69-ABD9-B061471396A7}" sibTransId="{D02F737B-84BB-4015-AF32-4B02B8A52C1D}"/>
    <dgm:cxn modelId="{D699C5A7-2B37-4841-AD71-9EF0D0DDC8C1}" type="presOf" srcId="{FA091185-2F5B-9F46-9627-9CE206FA6FA2}" destId="{2FD774B6-B593-EA43-972A-A8558B941020}" srcOrd="0" destOrd="1" presId="urn:microsoft.com/office/officeart/2005/8/layout/hList1"/>
    <dgm:cxn modelId="{222704A9-AC03-E74A-A209-326F1E950454}" type="presOf" srcId="{92CC690A-1051-49C3-A055-BE4C60DF54FE}" destId="{5CE0D9F1-4A77-244A-A867-9D4FC201094F}" srcOrd="0" destOrd="0" presId="urn:microsoft.com/office/officeart/2005/8/layout/hList1"/>
    <dgm:cxn modelId="{F319A9B8-C3E1-4298-B6C0-C482873AF165}" srcId="{AC436504-39DB-46A8-96E2-0E862A42CC36}" destId="{D9DC1918-C743-473C-A0D0-7063E424E10C}" srcOrd="0" destOrd="0" parTransId="{7C85175F-BB6B-427A-94A4-20079FB465EB}" sibTransId="{14010894-7C58-4874-B522-03D473471778}"/>
    <dgm:cxn modelId="{4CD3C8BA-FF86-FD49-95E5-AE30B43C4C9D}" srcId="{D9DC1918-C743-473C-A0D0-7063E424E10C}" destId="{9B32A039-5820-014A-B908-0923265E03E6}" srcOrd="3" destOrd="0" parTransId="{803E3632-0077-7E46-948C-707E970E0878}" sibTransId="{6ADCA352-1087-0E49-A53F-B1D6500E7CCE}"/>
    <dgm:cxn modelId="{D47DF9BC-3627-7046-BD7C-21447BCF6762}" type="presOf" srcId="{AC436504-39DB-46A8-96E2-0E862A42CC36}" destId="{3196B9E6-630E-8040-8C69-4B70A426DD2B}" srcOrd="0" destOrd="0" presId="urn:microsoft.com/office/officeart/2005/8/layout/hList1"/>
    <dgm:cxn modelId="{03B4C7D7-19BC-5C49-839E-41CB46059BE0}" type="presOf" srcId="{FF0497AA-9E09-494B-9B4C-FC0244529CE8}" destId="{377AFECC-7A4B-2D42-A42F-745870A50EF6}" srcOrd="0" destOrd="0" presId="urn:microsoft.com/office/officeart/2005/8/layout/hList1"/>
    <dgm:cxn modelId="{C4500BD9-64E6-C944-88CC-7612FF3FF3A9}" srcId="{D9DC1918-C743-473C-A0D0-7063E424E10C}" destId="{88B9680D-62FF-6342-8716-ED48D283C276}" srcOrd="4" destOrd="0" parTransId="{74CC4D2A-AF7D-5346-82D2-9C651C667ACE}" sibTransId="{CEBB33DE-1222-114F-927E-436226022726}"/>
    <dgm:cxn modelId="{71985EE6-3FEE-C146-B44B-00E9B1D1EA17}" type="presOf" srcId="{6A627A4E-86F1-924A-BA1A-5D5EACE48FB0}" destId="{A9915BF5-63B5-E246-8A4C-1616F35B0DA5}" srcOrd="0" destOrd="1" presId="urn:microsoft.com/office/officeart/2005/8/layout/hList1"/>
    <dgm:cxn modelId="{6A0FD7F1-78A4-364A-AA47-F5D75B65C6B6}" srcId="{1FB43404-76E6-4203-9E14-2656A16D1C3F}" destId="{EF6C769D-1562-F945-B689-404F9FA29E10}" srcOrd="2" destOrd="0" parTransId="{68E75333-5239-4345-B8E8-EA35343AE4D8}" sibTransId="{6DE1C16A-A6AA-C245-9BE0-EB80313CC701}"/>
    <dgm:cxn modelId="{D3159BFC-EA8B-1642-B0AF-F78DE423DE79}" srcId="{D9DC1918-C743-473C-A0D0-7063E424E10C}" destId="{5A6E8618-0253-E84F-BDFD-AA531799B3C2}" srcOrd="2" destOrd="0" parTransId="{067727C7-4E05-6646-BD50-171831EA0DF6}" sibTransId="{5B585CB5-8D13-2B4D-9906-8B414B9D00E2}"/>
    <dgm:cxn modelId="{27BDEE87-03FD-5542-8562-02495FE47DE8}" type="presParOf" srcId="{3196B9E6-630E-8040-8C69-4B70A426DD2B}" destId="{B5CE9840-769F-D04B-A100-DE4E31D98913}" srcOrd="0" destOrd="0" presId="urn:microsoft.com/office/officeart/2005/8/layout/hList1"/>
    <dgm:cxn modelId="{C4CE1EB2-A035-A748-9E2C-5F9E8963023D}" type="presParOf" srcId="{B5CE9840-769F-D04B-A100-DE4E31D98913}" destId="{C3AAE088-6672-A046-BBF4-7337FD712403}" srcOrd="0" destOrd="0" presId="urn:microsoft.com/office/officeart/2005/8/layout/hList1"/>
    <dgm:cxn modelId="{D10ADA87-05C2-CA45-A315-CD1102178A94}" type="presParOf" srcId="{B5CE9840-769F-D04B-A100-DE4E31D98913}" destId="{5CE0D9F1-4A77-244A-A867-9D4FC201094F}" srcOrd="1" destOrd="0" presId="urn:microsoft.com/office/officeart/2005/8/layout/hList1"/>
    <dgm:cxn modelId="{8A940A24-B096-7641-BE76-2063E0C92E32}" type="presParOf" srcId="{3196B9E6-630E-8040-8C69-4B70A426DD2B}" destId="{67A7F749-EA4B-0A4E-A36A-B6F33C204200}" srcOrd="1" destOrd="0" presId="urn:microsoft.com/office/officeart/2005/8/layout/hList1"/>
    <dgm:cxn modelId="{3874FC99-CEF0-3B44-BA8C-6D6B98D39DB5}" type="presParOf" srcId="{3196B9E6-630E-8040-8C69-4B70A426DD2B}" destId="{461BE4B1-6A80-BE40-80E2-E4A9D2580994}" srcOrd="2" destOrd="0" presId="urn:microsoft.com/office/officeart/2005/8/layout/hList1"/>
    <dgm:cxn modelId="{503C4CE3-9610-A74F-B2D3-B20F3D2F8543}" type="presParOf" srcId="{461BE4B1-6A80-BE40-80E2-E4A9D2580994}" destId="{377AFECC-7A4B-2D42-A42F-745870A50EF6}" srcOrd="0" destOrd="0" presId="urn:microsoft.com/office/officeart/2005/8/layout/hList1"/>
    <dgm:cxn modelId="{473A24E4-B40C-2F40-A30E-860BBFD4DD82}" type="presParOf" srcId="{461BE4B1-6A80-BE40-80E2-E4A9D2580994}" destId="{A9915BF5-63B5-E246-8A4C-1616F35B0DA5}" srcOrd="1" destOrd="0" presId="urn:microsoft.com/office/officeart/2005/8/layout/hList1"/>
    <dgm:cxn modelId="{8B28FA70-EF41-EF4F-9527-BFC1992A6265}" type="presParOf" srcId="{3196B9E6-630E-8040-8C69-4B70A426DD2B}" destId="{4F96E9C1-83E6-0346-9C3F-23BE30BB0747}" srcOrd="3" destOrd="0" presId="urn:microsoft.com/office/officeart/2005/8/layout/hList1"/>
    <dgm:cxn modelId="{C5FD4351-E98E-714F-98FC-A00D79139FA3}" type="presParOf" srcId="{3196B9E6-630E-8040-8C69-4B70A426DD2B}" destId="{4278F590-CE52-7944-8B08-71860709628C}" srcOrd="4" destOrd="0" presId="urn:microsoft.com/office/officeart/2005/8/layout/hList1"/>
    <dgm:cxn modelId="{B7342EEC-EB4F-124E-83D0-7FEA60E0265E}" type="presParOf" srcId="{4278F590-CE52-7944-8B08-71860709628C}" destId="{A299107D-B9F6-8847-873F-6F4D47345EBE}" srcOrd="0" destOrd="0" presId="urn:microsoft.com/office/officeart/2005/8/layout/hList1"/>
    <dgm:cxn modelId="{9DFD1991-896B-904E-8813-36AEBE9ACBC3}" type="presParOf" srcId="{4278F590-CE52-7944-8B08-71860709628C}" destId="{2FD774B6-B593-EA43-972A-A8558B9410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498CD-511F-47B9-BCD2-41E349ED201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AD7CC6-F190-486F-9294-5EF2F8DCDE2A}">
      <dgm:prSet custT="1"/>
      <dgm:spPr/>
      <dgm:t>
        <a:bodyPr/>
        <a:lstStyle/>
        <a:p>
          <a:r>
            <a:rPr lang="it-IT" sz="1800" dirty="0"/>
            <a:t>PREGI</a:t>
          </a:r>
        </a:p>
        <a:p>
          <a:r>
            <a:rPr lang="it-IT" sz="1800" dirty="0"/>
            <a:t>Potrebbe essere esercitato dalla grande maggioranza della popolazione</a:t>
          </a:r>
          <a:endParaRPr lang="en-US" sz="1800" dirty="0"/>
        </a:p>
      </dgm:t>
    </dgm:pt>
    <dgm:pt modelId="{BEEC4740-F67F-499C-9F72-7E4880A42109}" type="parTrans" cxnId="{EAFD1A36-20C8-48B5-8320-0D19DF185D13}">
      <dgm:prSet/>
      <dgm:spPr/>
      <dgm:t>
        <a:bodyPr/>
        <a:lstStyle/>
        <a:p>
          <a:endParaRPr lang="en-US"/>
        </a:p>
      </dgm:t>
    </dgm:pt>
    <dgm:pt modelId="{F69664EF-0E76-44A8-95B6-38FBC45952A2}" type="sibTrans" cxnId="{EAFD1A36-20C8-48B5-8320-0D19DF185D13}">
      <dgm:prSet/>
      <dgm:spPr/>
      <dgm:t>
        <a:bodyPr/>
        <a:lstStyle/>
        <a:p>
          <a:endParaRPr lang="en-US"/>
        </a:p>
      </dgm:t>
    </dgm:pt>
    <dgm:pt modelId="{C7188256-AE4C-44C9-AD5E-F6493DD5E4DD}">
      <dgm:prSet/>
      <dgm:spPr/>
      <dgm:t>
        <a:bodyPr/>
        <a:lstStyle/>
        <a:p>
          <a:r>
            <a:rPr lang="it-IT" dirty="0"/>
            <a:t>DIFETTI</a:t>
          </a:r>
        </a:p>
        <a:p>
          <a:r>
            <a:rPr lang="it-IT" dirty="0"/>
            <a:t>Possibile compromissione della libertà e della segretezza. Se anche il sistema informatico fosse in grado di assicurare personalità ed eguaglianza del voto, sarebbe assai arduo – se non impossibile – garantire libertà e segretezza a causa, in particolare, di coartazioni o condizionamenti psicologici nel momento in cui si esprime il suffragio. </a:t>
          </a:r>
          <a:endParaRPr lang="en-US" dirty="0"/>
        </a:p>
      </dgm:t>
    </dgm:pt>
    <dgm:pt modelId="{8FCB048E-9D21-40B3-9FAD-0456E2785D2D}" type="parTrans" cxnId="{F4DD4DDF-955E-49A8-8100-A75721A3ED38}">
      <dgm:prSet/>
      <dgm:spPr/>
      <dgm:t>
        <a:bodyPr/>
        <a:lstStyle/>
        <a:p>
          <a:endParaRPr lang="en-US"/>
        </a:p>
      </dgm:t>
    </dgm:pt>
    <dgm:pt modelId="{A18AFCD4-54C0-4FB3-BC81-FE90961D47F1}" type="sibTrans" cxnId="{F4DD4DDF-955E-49A8-8100-A75721A3ED38}">
      <dgm:prSet/>
      <dgm:spPr/>
      <dgm:t>
        <a:bodyPr/>
        <a:lstStyle/>
        <a:p>
          <a:endParaRPr lang="en-US"/>
        </a:p>
      </dgm:t>
    </dgm:pt>
    <dgm:pt modelId="{45421EEF-8114-C844-8824-F74B5B911B79}" type="pres">
      <dgm:prSet presAssocID="{E75498CD-511F-47B9-BCD2-41E349ED2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41F536-186F-B646-AFF9-00C684DEB2F9}" type="pres">
      <dgm:prSet presAssocID="{1CAD7CC6-F190-486F-9294-5EF2F8DCDE2A}" presName="hierRoot1" presStyleCnt="0"/>
      <dgm:spPr/>
    </dgm:pt>
    <dgm:pt modelId="{555E5BE0-B0B5-7F4D-ADCB-625F58BC74D5}" type="pres">
      <dgm:prSet presAssocID="{1CAD7CC6-F190-486F-9294-5EF2F8DCDE2A}" presName="composite" presStyleCnt="0"/>
      <dgm:spPr/>
    </dgm:pt>
    <dgm:pt modelId="{03B9FC41-6196-DC4E-B602-D52B5F19D1A9}" type="pres">
      <dgm:prSet presAssocID="{1CAD7CC6-F190-486F-9294-5EF2F8DCDE2A}" presName="background" presStyleLbl="node0" presStyleIdx="0" presStyleCnt="2"/>
      <dgm:spPr/>
    </dgm:pt>
    <dgm:pt modelId="{AEAD5E7A-A98E-A64D-B1E2-00E6BB058DAB}" type="pres">
      <dgm:prSet presAssocID="{1CAD7CC6-F190-486F-9294-5EF2F8DCDE2A}" presName="text" presStyleLbl="fgAcc0" presStyleIdx="0" presStyleCnt="2">
        <dgm:presLayoutVars>
          <dgm:chPref val="3"/>
        </dgm:presLayoutVars>
      </dgm:prSet>
      <dgm:spPr/>
    </dgm:pt>
    <dgm:pt modelId="{FA4DFA9D-D1D6-5A4D-BDDF-FB7C6F02852E}" type="pres">
      <dgm:prSet presAssocID="{1CAD7CC6-F190-486F-9294-5EF2F8DCDE2A}" presName="hierChild2" presStyleCnt="0"/>
      <dgm:spPr/>
    </dgm:pt>
    <dgm:pt modelId="{8B355E0D-2EF8-264E-86FF-D8534F63683B}" type="pres">
      <dgm:prSet presAssocID="{C7188256-AE4C-44C9-AD5E-F6493DD5E4DD}" presName="hierRoot1" presStyleCnt="0"/>
      <dgm:spPr/>
    </dgm:pt>
    <dgm:pt modelId="{A160DDD3-401A-C34B-946D-EBF1F4AA1442}" type="pres">
      <dgm:prSet presAssocID="{C7188256-AE4C-44C9-AD5E-F6493DD5E4DD}" presName="composite" presStyleCnt="0"/>
      <dgm:spPr/>
    </dgm:pt>
    <dgm:pt modelId="{9D95F6B7-35EF-4F4F-9465-1DC1D405D2D6}" type="pres">
      <dgm:prSet presAssocID="{C7188256-AE4C-44C9-AD5E-F6493DD5E4DD}" presName="background" presStyleLbl="node0" presStyleIdx="1" presStyleCnt="2"/>
      <dgm:spPr/>
    </dgm:pt>
    <dgm:pt modelId="{BFCAB292-5DCE-2849-89F6-C183D0D399B6}" type="pres">
      <dgm:prSet presAssocID="{C7188256-AE4C-44C9-AD5E-F6493DD5E4DD}" presName="text" presStyleLbl="fgAcc0" presStyleIdx="1" presStyleCnt="2">
        <dgm:presLayoutVars>
          <dgm:chPref val="3"/>
        </dgm:presLayoutVars>
      </dgm:prSet>
      <dgm:spPr/>
    </dgm:pt>
    <dgm:pt modelId="{F56F19F2-CF98-834B-A290-0F2FAA0748B3}" type="pres">
      <dgm:prSet presAssocID="{C7188256-AE4C-44C9-AD5E-F6493DD5E4DD}" presName="hierChild2" presStyleCnt="0"/>
      <dgm:spPr/>
    </dgm:pt>
  </dgm:ptLst>
  <dgm:cxnLst>
    <dgm:cxn modelId="{EAFD1A36-20C8-48B5-8320-0D19DF185D13}" srcId="{E75498CD-511F-47B9-BCD2-41E349ED201C}" destId="{1CAD7CC6-F190-486F-9294-5EF2F8DCDE2A}" srcOrd="0" destOrd="0" parTransId="{BEEC4740-F67F-499C-9F72-7E4880A42109}" sibTransId="{F69664EF-0E76-44A8-95B6-38FBC45952A2}"/>
    <dgm:cxn modelId="{9B0D8D5D-8641-DF41-BF74-0B5028F281AE}" type="presOf" srcId="{C7188256-AE4C-44C9-AD5E-F6493DD5E4DD}" destId="{BFCAB292-5DCE-2849-89F6-C183D0D399B6}" srcOrd="0" destOrd="0" presId="urn:microsoft.com/office/officeart/2005/8/layout/hierarchy1"/>
    <dgm:cxn modelId="{697F6075-E707-3645-9F6F-6E059B697D75}" type="presOf" srcId="{E75498CD-511F-47B9-BCD2-41E349ED201C}" destId="{45421EEF-8114-C844-8824-F74B5B911B79}" srcOrd="0" destOrd="0" presId="urn:microsoft.com/office/officeart/2005/8/layout/hierarchy1"/>
    <dgm:cxn modelId="{9A0519B4-8C04-B444-98AD-03848F953B1D}" type="presOf" srcId="{1CAD7CC6-F190-486F-9294-5EF2F8DCDE2A}" destId="{AEAD5E7A-A98E-A64D-B1E2-00E6BB058DAB}" srcOrd="0" destOrd="0" presId="urn:microsoft.com/office/officeart/2005/8/layout/hierarchy1"/>
    <dgm:cxn modelId="{F4DD4DDF-955E-49A8-8100-A75721A3ED38}" srcId="{E75498CD-511F-47B9-BCD2-41E349ED201C}" destId="{C7188256-AE4C-44C9-AD5E-F6493DD5E4DD}" srcOrd="1" destOrd="0" parTransId="{8FCB048E-9D21-40B3-9FAD-0456E2785D2D}" sibTransId="{A18AFCD4-54C0-4FB3-BC81-FE90961D47F1}"/>
    <dgm:cxn modelId="{A0BD2CD8-F37B-A44B-9DC2-5F8901397D30}" type="presParOf" srcId="{45421EEF-8114-C844-8824-F74B5B911B79}" destId="{5D41F536-186F-B646-AFF9-00C684DEB2F9}" srcOrd="0" destOrd="0" presId="urn:microsoft.com/office/officeart/2005/8/layout/hierarchy1"/>
    <dgm:cxn modelId="{072C7AF5-FEAA-7240-AC71-4D113B4C46C1}" type="presParOf" srcId="{5D41F536-186F-B646-AFF9-00C684DEB2F9}" destId="{555E5BE0-B0B5-7F4D-ADCB-625F58BC74D5}" srcOrd="0" destOrd="0" presId="urn:microsoft.com/office/officeart/2005/8/layout/hierarchy1"/>
    <dgm:cxn modelId="{3BDB8944-259E-A949-B69A-DB19A8EB9CCD}" type="presParOf" srcId="{555E5BE0-B0B5-7F4D-ADCB-625F58BC74D5}" destId="{03B9FC41-6196-DC4E-B602-D52B5F19D1A9}" srcOrd="0" destOrd="0" presId="urn:microsoft.com/office/officeart/2005/8/layout/hierarchy1"/>
    <dgm:cxn modelId="{6C568C36-ACD1-154D-B3A1-9EF64902DD44}" type="presParOf" srcId="{555E5BE0-B0B5-7F4D-ADCB-625F58BC74D5}" destId="{AEAD5E7A-A98E-A64D-B1E2-00E6BB058DAB}" srcOrd="1" destOrd="0" presId="urn:microsoft.com/office/officeart/2005/8/layout/hierarchy1"/>
    <dgm:cxn modelId="{22568CC3-E5F9-D347-8C77-D07FF1B9A8B6}" type="presParOf" srcId="{5D41F536-186F-B646-AFF9-00C684DEB2F9}" destId="{FA4DFA9D-D1D6-5A4D-BDDF-FB7C6F02852E}" srcOrd="1" destOrd="0" presId="urn:microsoft.com/office/officeart/2005/8/layout/hierarchy1"/>
    <dgm:cxn modelId="{BF462E04-DA9E-1046-8E81-32D3A0B984F4}" type="presParOf" srcId="{45421EEF-8114-C844-8824-F74B5B911B79}" destId="{8B355E0D-2EF8-264E-86FF-D8534F63683B}" srcOrd="1" destOrd="0" presId="urn:microsoft.com/office/officeart/2005/8/layout/hierarchy1"/>
    <dgm:cxn modelId="{2A3828DA-539B-6F4D-8FD0-614B2089B4E1}" type="presParOf" srcId="{8B355E0D-2EF8-264E-86FF-D8534F63683B}" destId="{A160DDD3-401A-C34B-946D-EBF1F4AA1442}" srcOrd="0" destOrd="0" presId="urn:microsoft.com/office/officeart/2005/8/layout/hierarchy1"/>
    <dgm:cxn modelId="{23C5B1D2-28A0-B743-A555-AFBB25F374B6}" type="presParOf" srcId="{A160DDD3-401A-C34B-946D-EBF1F4AA1442}" destId="{9D95F6B7-35EF-4F4F-9465-1DC1D405D2D6}" srcOrd="0" destOrd="0" presId="urn:microsoft.com/office/officeart/2005/8/layout/hierarchy1"/>
    <dgm:cxn modelId="{00585F0D-3971-DA4B-A275-75C642C4B1EA}" type="presParOf" srcId="{A160DDD3-401A-C34B-946D-EBF1F4AA1442}" destId="{BFCAB292-5DCE-2849-89F6-C183D0D399B6}" srcOrd="1" destOrd="0" presId="urn:microsoft.com/office/officeart/2005/8/layout/hierarchy1"/>
    <dgm:cxn modelId="{D560B4C8-9DEE-AF4C-BF0E-7793FE78F2A9}" type="presParOf" srcId="{8B355E0D-2EF8-264E-86FF-D8534F63683B}" destId="{F56F19F2-CF98-834B-A290-0F2FAA0748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AE088-6672-A046-BBF4-7337FD712403}">
      <dsp:nvSpPr>
        <dsp:cNvPr id="0" name=""/>
        <dsp:cNvSpPr/>
      </dsp:nvSpPr>
      <dsp:spPr>
        <a:xfrm>
          <a:off x="2017" y="182825"/>
          <a:ext cx="1967478" cy="413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baseline="0"/>
            <a:t>Elezioni politiche</a:t>
          </a:r>
          <a:endParaRPr lang="en-US" sz="1300" kern="1200"/>
        </a:p>
      </dsp:txBody>
      <dsp:txXfrm>
        <a:off x="2017" y="182825"/>
        <a:ext cx="1967478" cy="413080"/>
      </dsp:txXfrm>
    </dsp:sp>
    <dsp:sp modelId="{5CE0D9F1-4A77-244A-A867-9D4FC201094F}">
      <dsp:nvSpPr>
        <dsp:cNvPr id="0" name=""/>
        <dsp:cNvSpPr/>
      </dsp:nvSpPr>
      <dsp:spPr>
        <a:xfrm>
          <a:off x="2017" y="595906"/>
          <a:ext cx="1967478" cy="4853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0" kern="1200" baseline="0"/>
            <a:t>1948 più del 92% degli aventi diritto al voto;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0" kern="1200" baseline="0"/>
            <a:t>1968 poco meno del 93%; da qui un calo progressivo: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0" kern="1200" baseline="0" dirty="0"/>
            <a:t>1983 affluenza poco superiore all’88%;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0" kern="1200" baseline="0" dirty="0"/>
            <a:t>2001 (e 2011) l’affluenza si attesta poco sopra l’81% e procede in picchiata: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0" kern="1200" baseline="0"/>
            <a:t>2022 partecipazione al voto appena inferiore al 64%. </a:t>
          </a:r>
          <a:endParaRPr lang="en-US" sz="1300" kern="1200" dirty="0"/>
        </a:p>
      </dsp:txBody>
      <dsp:txXfrm>
        <a:off x="2017" y="595906"/>
        <a:ext cx="1967478" cy="4853160"/>
      </dsp:txXfrm>
    </dsp:sp>
    <dsp:sp modelId="{377AFECC-7A4B-2D42-A42F-745870A50EF6}">
      <dsp:nvSpPr>
        <dsp:cNvPr id="0" name=""/>
        <dsp:cNvSpPr/>
      </dsp:nvSpPr>
      <dsp:spPr>
        <a:xfrm>
          <a:off x="2244943" y="182825"/>
          <a:ext cx="1967478" cy="413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baseline="0" dirty="0"/>
            <a:t>Elezioni regionali</a:t>
          </a:r>
          <a:endParaRPr lang="en-US" sz="1300" kern="1200" dirty="0"/>
        </a:p>
      </dsp:txBody>
      <dsp:txXfrm>
        <a:off x="2244943" y="182825"/>
        <a:ext cx="1967478" cy="413080"/>
      </dsp:txXfrm>
    </dsp:sp>
    <dsp:sp modelId="{A9915BF5-63B5-E246-8A4C-1616F35B0DA5}">
      <dsp:nvSpPr>
        <dsp:cNvPr id="0" name=""/>
        <dsp:cNvSpPr/>
      </dsp:nvSpPr>
      <dsp:spPr>
        <a:xfrm>
          <a:off x="2247402" y="599400"/>
          <a:ext cx="1967478" cy="4853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1970: 90%;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1990: 90%;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2000: 73%;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2010: 64%.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Questi dati costituiscono una media degli elettori che sono stati chiamati alle urne in ogni singola Regione.</a:t>
          </a:r>
        </a:p>
      </dsp:txBody>
      <dsp:txXfrm>
        <a:off x="2247402" y="599400"/>
        <a:ext cx="1967478" cy="4853160"/>
      </dsp:txXfrm>
    </dsp:sp>
    <dsp:sp modelId="{A299107D-B9F6-8847-873F-6F4D47345EBE}">
      <dsp:nvSpPr>
        <dsp:cNvPr id="0" name=""/>
        <dsp:cNvSpPr/>
      </dsp:nvSpPr>
      <dsp:spPr>
        <a:xfrm>
          <a:off x="4487869" y="182825"/>
          <a:ext cx="1967478" cy="413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baseline="0"/>
            <a:t>Elezioni europee</a:t>
          </a:r>
          <a:endParaRPr lang="en-US" sz="1300" kern="1200"/>
        </a:p>
      </dsp:txBody>
      <dsp:txXfrm>
        <a:off x="4487869" y="182825"/>
        <a:ext cx="1967478" cy="413080"/>
      </dsp:txXfrm>
    </dsp:sp>
    <dsp:sp modelId="{2FD774B6-B593-EA43-972A-A8558B941020}">
      <dsp:nvSpPr>
        <dsp:cNvPr id="0" name=""/>
        <dsp:cNvSpPr/>
      </dsp:nvSpPr>
      <dsp:spPr>
        <a:xfrm>
          <a:off x="4487869" y="595906"/>
          <a:ext cx="1967478" cy="4853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1979: </a:t>
          </a:r>
          <a:r>
            <a:rPr lang="en-US" sz="1300" kern="1200" dirty="0" err="1"/>
            <a:t>oltre</a:t>
          </a:r>
          <a:r>
            <a:rPr lang="en-US" sz="1300" kern="1200" dirty="0"/>
            <a:t> l’85% </a:t>
          </a:r>
          <a:r>
            <a:rPr lang="en-US" sz="1300" kern="1200" dirty="0" err="1"/>
            <a:t>degli</a:t>
          </a:r>
          <a:r>
            <a:rPr lang="en-US" sz="1300" kern="1200" dirty="0"/>
            <a:t> </a:t>
          </a:r>
          <a:r>
            <a:rPr lang="en-US" sz="1300" kern="1200" dirty="0" err="1"/>
            <a:t>aventi</a:t>
          </a:r>
          <a:r>
            <a:rPr lang="en-US" sz="1300" kern="1200" dirty="0"/>
            <a:t> </a:t>
          </a:r>
          <a:r>
            <a:rPr lang="en-US" sz="1300" kern="1200" dirty="0" err="1"/>
            <a:t>diritto</a:t>
          </a:r>
          <a:r>
            <a:rPr lang="en-US" sz="1300" kern="1200" dirty="0"/>
            <a:t>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1999: poco meno del 70%;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2014: affluenza </a:t>
          </a:r>
          <a:r>
            <a:rPr lang="en-US" sz="1300" kern="1200" dirty="0" err="1"/>
            <a:t>leggermente</a:t>
          </a:r>
          <a:r>
            <a:rPr lang="en-US" sz="1300" kern="1200" dirty="0"/>
            <a:t> </a:t>
          </a:r>
          <a:r>
            <a:rPr lang="en-US" sz="1300" kern="1200" dirty="0" err="1"/>
            <a:t>superiore</a:t>
          </a:r>
          <a:r>
            <a:rPr lang="en-US" sz="1300" kern="1200" dirty="0"/>
            <a:t> al 57%;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0" kern="1200" baseline="0" dirty="0"/>
            <a:t>2024: si è recato alle urne poco più del 48% degli aventi diritto di voto.</a:t>
          </a:r>
          <a:endParaRPr lang="en-US" sz="1300" kern="1200" dirty="0"/>
        </a:p>
      </dsp:txBody>
      <dsp:txXfrm>
        <a:off x="4487869" y="595906"/>
        <a:ext cx="1967478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FC41-6196-DC4E-B602-D52B5F19D1A9}">
      <dsp:nvSpPr>
        <dsp:cNvPr id="0" name=""/>
        <dsp:cNvSpPr/>
      </dsp:nvSpPr>
      <dsp:spPr>
        <a:xfrm>
          <a:off x="1200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D5E7A-A98E-A64D-B1E2-00E6BB058DAB}">
      <dsp:nvSpPr>
        <dsp:cNvPr id="0" name=""/>
        <dsp:cNvSpPr/>
      </dsp:nvSpPr>
      <dsp:spPr>
        <a:xfrm>
          <a:off x="469423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PREGI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Potrebbe essere esercitato dalla grande maggioranza della popolazione</a:t>
          </a:r>
          <a:endParaRPr lang="en-US" sz="1800" kern="1200" dirty="0"/>
        </a:p>
      </dsp:txBody>
      <dsp:txXfrm>
        <a:off x="547797" y="641626"/>
        <a:ext cx="4057260" cy="2519147"/>
      </dsp:txXfrm>
    </dsp:sp>
    <dsp:sp modelId="{9D95F6B7-35EF-4F4F-9465-1DC1D405D2D6}">
      <dsp:nvSpPr>
        <dsp:cNvPr id="0" name=""/>
        <dsp:cNvSpPr/>
      </dsp:nvSpPr>
      <dsp:spPr>
        <a:xfrm>
          <a:off x="5151655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AB292-5DCE-2849-89F6-C183D0D399B6}">
      <dsp:nvSpPr>
        <dsp:cNvPr id="0" name=""/>
        <dsp:cNvSpPr/>
      </dsp:nvSpPr>
      <dsp:spPr>
        <a:xfrm>
          <a:off x="5619878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DIFETTI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Possibile compromissione della libertà e della segretezza. Se anche il sistema informatico fosse in grado di assicurare personalità ed eguaglianza del voto, sarebbe assai arduo – se non impossibile – garantire libertà e segretezza a causa, in particolare, di coartazioni o condizionamenti psicologici nel momento in cui si esprime il suffragio. </a:t>
          </a:r>
          <a:endParaRPr lang="en-US" sz="1200" kern="1200" dirty="0"/>
        </a:p>
      </dsp:txBody>
      <dsp:txXfrm>
        <a:off x="5698252" y="641626"/>
        <a:ext cx="4057260" cy="2519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ECA8-9354-C14F-B9B8-7F8A016F347E}" type="datetimeFigureOut">
              <a:rPr lang="it-IT" smtClean="0"/>
              <a:t>16/03/25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38B9E-81D1-AE44-BA15-7E06901B3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89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38B9E-81D1-AE44-BA15-7E06901B3C3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59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38B9E-81D1-AE44-BA15-7E06901B3C3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12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3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5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0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4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4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83" r:id="rId6"/>
    <p:sldLayoutId id="2147483778" r:id="rId7"/>
    <p:sldLayoutId id="2147483779" r:id="rId8"/>
    <p:sldLayoutId id="2147483780" r:id="rId9"/>
    <p:sldLayoutId id="2147483782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0320C2-3FBD-ADB8-EC79-E7E2BA84D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17130"/>
            <a:ext cx="5837464" cy="2775151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it-IT" sz="3300" dirty="0">
                <a:solidFill>
                  <a:schemeClr val="tx2"/>
                </a:solidFill>
              </a:rPr>
              <a:t>Il voto e la democrazia, un diritto da esercitare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F82773-FD29-2C57-987B-D479A6E7D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411" y="4836778"/>
            <a:ext cx="5834053" cy="95844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200" dirty="0">
                <a:solidFill>
                  <a:schemeClr val="tx2"/>
                </a:solidFill>
              </a:rPr>
              <a:t>Adriana Apostoli – Docente di Diritto costituzionale, Università degli Studi di Brescia</a:t>
            </a:r>
          </a:p>
          <a:p>
            <a:pPr>
              <a:lnSpc>
                <a:spcPct val="100000"/>
              </a:lnSpc>
            </a:pPr>
            <a:r>
              <a:rPr lang="it-IT" sz="1200" dirty="0" err="1">
                <a:solidFill>
                  <a:schemeClr val="tx2"/>
                </a:solidFill>
              </a:rPr>
              <a:t>adriana.apostoli@unibs.it</a:t>
            </a:r>
            <a:endParaRPr lang="it-IT" sz="1200" dirty="0">
              <a:solidFill>
                <a:schemeClr val="tx2"/>
              </a:solidFill>
            </a:endParaRPr>
          </a:p>
        </p:txBody>
      </p:sp>
      <p:pic>
        <p:nvPicPr>
          <p:cNvPr id="4" name="Picture 3" descr="Scalinata e colonne anteriori di un maestoso edificio della città">
            <a:extLst>
              <a:ext uri="{FF2B5EF4-FFF2-40B4-BE49-F238E27FC236}">
                <a16:creationId xmlns:a16="http://schemas.microsoft.com/office/drawing/2014/main" id="{ABD0AAFC-A5B3-32AD-CE12-5086D439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18" r="14131" b="-2"/>
          <a:stretch/>
        </p:blipFill>
        <p:spPr>
          <a:xfrm>
            <a:off x="8057478" y="1784502"/>
            <a:ext cx="3638888" cy="363890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EC61FB-EF6F-73BD-327D-BB1AA4F104EE}"/>
              </a:ext>
            </a:extLst>
          </p:cNvPr>
          <p:cNvSpPr txBox="1"/>
          <p:nvPr/>
        </p:nvSpPr>
        <p:spPr>
          <a:xfrm>
            <a:off x="2016992" y="2644170"/>
            <a:ext cx="843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Tutto ciò è confermato dal vostro lavoro...</a:t>
            </a:r>
          </a:p>
        </p:txBody>
      </p:sp>
    </p:spTree>
    <p:extLst>
      <p:ext uri="{BB962C8B-B14F-4D97-AF65-F5344CB8AC3E}">
        <p14:creationId xmlns:p14="http://schemas.microsoft.com/office/powerpoint/2010/main" val="389597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08D2A612-A187-378A-9C18-6257B2799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57" y="268941"/>
            <a:ext cx="7772400" cy="3055594"/>
          </a:xfrm>
          <a:prstGeom prst="rect">
            <a:avLst/>
          </a:prstGeom>
        </p:spPr>
      </p:pic>
      <p:pic>
        <p:nvPicPr>
          <p:cNvPr id="5" name="Immagine 4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F32670F0-730E-95A8-ED6B-D9DE79A84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06" y="3324535"/>
            <a:ext cx="7772400" cy="32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62D51F-0982-A413-4E82-135047397E52}"/>
              </a:ext>
            </a:extLst>
          </p:cNvPr>
          <p:cNvSpPr txBox="1"/>
          <p:nvPr/>
        </p:nvSpPr>
        <p:spPr>
          <a:xfrm>
            <a:off x="8240110" y="304516"/>
            <a:ext cx="367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E se fossero i partiti ad aver abbandonato i giovani...?</a:t>
            </a: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53BD06BE-3325-B1B9-6E19-71FB29DA48C9}"/>
              </a:ext>
            </a:extLst>
          </p:cNvPr>
          <p:cNvSpPr/>
          <p:nvPr/>
        </p:nvSpPr>
        <p:spPr>
          <a:xfrm>
            <a:off x="9811406" y="1033423"/>
            <a:ext cx="536028" cy="924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06214D-2CBE-7A95-4C24-E95F50181F41}"/>
              </a:ext>
            </a:extLst>
          </p:cNvPr>
          <p:cNvSpPr txBox="1"/>
          <p:nvPr/>
        </p:nvSpPr>
        <p:spPr>
          <a:xfrm>
            <a:off x="8240110" y="2112579"/>
            <a:ext cx="3678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Il rapporto del distacco è direttamente proporzionale</a:t>
            </a:r>
          </a:p>
        </p:txBody>
      </p:sp>
      <p:pic>
        <p:nvPicPr>
          <p:cNvPr id="10" name="Immagine 9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79187ABE-FA00-D60A-5D01-B6EDE781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1" y="161495"/>
            <a:ext cx="7772400" cy="333461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2411764-4892-0F1D-5131-8F8D49E3BDE5}"/>
              </a:ext>
            </a:extLst>
          </p:cNvPr>
          <p:cNvSpPr txBox="1"/>
          <p:nvPr/>
        </p:nvSpPr>
        <p:spPr>
          <a:xfrm>
            <a:off x="152400" y="3672851"/>
            <a:ext cx="3999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dirty="0">
                <a:ea typeface="Calibri" panose="020F0502020204030204" pitchFamily="34" charset="0"/>
                <a:cs typeface="Times New Roman" panose="02020603050405020304" pitchFamily="18" charset="0"/>
              </a:rPr>
              <a:t>Siccome l’astensionismo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origina</a:t>
            </a:r>
            <a:r>
              <a:rPr lang="it-IT" b="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it-IT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sentimenti di protesta e indifferenza dei cittadini nei confronti della politica, è anzitutto compito delle forze politiche </a:t>
            </a:r>
            <a:r>
              <a:rPr lang="it-IT" b="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individuare il modo più opportuno per poter riconquistare questi elettori</a:t>
            </a:r>
            <a:r>
              <a:rPr lang="it-IT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suscitando maggiore attenzione e passione per la politica</a:t>
            </a:r>
          </a:p>
        </p:txBody>
      </p:sp>
      <p:pic>
        <p:nvPicPr>
          <p:cNvPr id="14" name="Immagine 13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74CE4506-AFFF-4692-2E0A-1A565FBB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10245"/>
            <a:ext cx="7772400" cy="32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3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03C99EDB-E83E-8FF1-1072-7B3F6992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8" y="275459"/>
            <a:ext cx="7772400" cy="38527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576B08-E753-1C42-E2B6-5F143D14361C}"/>
              </a:ext>
            </a:extLst>
          </p:cNvPr>
          <p:cNvSpPr txBox="1"/>
          <p:nvPr/>
        </p:nvSpPr>
        <p:spPr>
          <a:xfrm>
            <a:off x="8366234" y="1463192"/>
            <a:ext cx="3647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risposta è assolutamente in linea anche con l’indagine condotta dalla Commissione di esperti che ha redatto il </a:t>
            </a:r>
            <a:r>
              <a:rPr lang="it-IT" i="1" dirty="0"/>
              <a:t>Libro bianco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DEAB25-1CF8-6EFE-7B81-B30BB249AC7B}"/>
              </a:ext>
            </a:extLst>
          </p:cNvPr>
          <p:cNvSpPr txBox="1"/>
          <p:nvPr/>
        </p:nvSpPr>
        <p:spPr>
          <a:xfrm>
            <a:off x="1401944" y="4379145"/>
            <a:ext cx="9669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Vale però la pena di notare che è solo stando dentro o vicino alle istituzioni che è possibile cambiarle.</a:t>
            </a:r>
          </a:p>
          <a:p>
            <a:pPr algn="just"/>
            <a:r>
              <a:rPr lang="it-IT" dirty="0"/>
              <a:t>Il non voto, l’astensionismo per protesta, non è la soluzione perché i pochi che votano decidono per tutti e chi è già sfiduciato dalla politica si sente ancora meno rappresentato.</a:t>
            </a:r>
          </a:p>
          <a:p>
            <a:pPr algn="just"/>
            <a:r>
              <a:rPr lang="it-IT" dirty="0"/>
              <a:t>Si autoalimenta un circolo vizioso che può determinare un’</a:t>
            </a:r>
            <a:r>
              <a:rPr lang="it-IT" b="1" u="sng" dirty="0"/>
              <a:t>involuzione democratica</a:t>
            </a:r>
            <a:r>
              <a:rPr lang="it-IT" dirty="0"/>
              <a:t>.</a:t>
            </a:r>
            <a:r>
              <a:rPr lang="it-IT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4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5A450-9016-A1CA-9C93-4429D7AD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7" y="547458"/>
            <a:ext cx="3411973" cy="1628184"/>
          </a:xfrm>
        </p:spPr>
        <p:txBody>
          <a:bodyPr>
            <a:normAutofit/>
          </a:bodyPr>
          <a:lstStyle/>
          <a:p>
            <a:pPr algn="just"/>
            <a:r>
              <a:rPr lang="it-IT" sz="2800" dirty="0">
                <a:solidFill>
                  <a:srgbClr val="FF0000"/>
                </a:solidFill>
              </a:rPr>
              <a:t>Astensionismo per protesta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6A379C-426E-B3AF-6404-2395AA138EB4}"/>
              </a:ext>
            </a:extLst>
          </p:cNvPr>
          <p:cNvSpPr txBox="1"/>
          <p:nvPr/>
        </p:nvSpPr>
        <p:spPr>
          <a:xfrm>
            <a:off x="441434" y="2413337"/>
            <a:ext cx="37206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SourceSerifVariable"/>
              </a:rPr>
              <a:t>V</a:t>
            </a:r>
            <a:r>
              <a:rPr lang="it-IT" sz="2000" dirty="0">
                <a:effectLst/>
                <a:latin typeface="SourceSerifVariable"/>
              </a:rPr>
              <a:t>a notato l’</a:t>
            </a:r>
            <a:r>
              <a:rPr lang="it-IT" sz="2000" b="1" u="sng" dirty="0">
                <a:effectLst/>
                <a:latin typeface="SourceSerifVariable"/>
              </a:rPr>
              <a:t>effetto perverso </a:t>
            </a:r>
            <a:r>
              <a:rPr lang="it-IT" sz="2000" dirty="0">
                <a:effectLst/>
                <a:latin typeface="SourceSerifVariable"/>
              </a:rPr>
              <a:t>dell’astensione per protesta, che lascia spazio e, alla fine, rafforza proprio attori e posizioni contro le quali si protesta.</a:t>
            </a:r>
          </a:p>
          <a:p>
            <a:pPr algn="just"/>
            <a:r>
              <a:rPr lang="it-IT" sz="2000" dirty="0">
                <a:effectLst/>
                <a:latin typeface="SourceSerifVariable"/>
              </a:rPr>
              <a:t>La condizione affinché questo avvenga è che l’astensione rimanga tale e che la protesta non segua altri canali di attivazione come dimostrazioni, scioperi ecc.</a:t>
            </a: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F88E91-4231-6154-48F6-936D27025F59}"/>
              </a:ext>
            </a:extLst>
          </p:cNvPr>
          <p:cNvSpPr txBox="1"/>
          <p:nvPr/>
        </p:nvSpPr>
        <p:spPr>
          <a:xfrm>
            <a:off x="5654877" y="838330"/>
            <a:ext cx="520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VOI INVECE...</a:t>
            </a:r>
          </a:p>
        </p:txBody>
      </p:sp>
      <p:pic>
        <p:nvPicPr>
          <p:cNvPr id="6" name="Immagine 5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5B1D6B2B-2569-366E-194F-5FF01FC4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882" y="1558146"/>
            <a:ext cx="6894787" cy="20412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4E88E1-DA34-A8AF-360C-7B8F30CF1F92}"/>
              </a:ext>
            </a:extLst>
          </p:cNvPr>
          <p:cNvSpPr txBox="1"/>
          <p:nvPr/>
        </p:nvSpPr>
        <p:spPr>
          <a:xfrm>
            <a:off x="5323491" y="3829110"/>
            <a:ext cx="6532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vostri dati ribadiscono che per la popolazione giovane il problema non è la politica in sé, bensì il modo in cui è svolta, il </a:t>
            </a:r>
            <a:r>
              <a:rPr lang="it-IT" u="sng" dirty="0"/>
              <a:t>distacco dell’eletto dall’elettore</a:t>
            </a:r>
            <a:r>
              <a:rPr lang="it-IT" dirty="0"/>
              <a:t>, che paradossalmente non riesce a essere recuperato neppure con i potenti mezzi tecnologici di cui oggi disponiamo.</a:t>
            </a:r>
          </a:p>
        </p:txBody>
      </p:sp>
    </p:spTree>
    <p:extLst>
      <p:ext uri="{BB962C8B-B14F-4D97-AF65-F5344CB8AC3E}">
        <p14:creationId xmlns:p14="http://schemas.microsoft.com/office/powerpoint/2010/main" val="42682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o solo in una folla">
            <a:extLst>
              <a:ext uri="{FF2B5EF4-FFF2-40B4-BE49-F238E27FC236}">
                <a16:creationId xmlns:a16="http://schemas.microsoft.com/office/drawing/2014/main" id="{51D3F330-3B47-3E8F-3E0F-A0DA1DD0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85" r="8047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52" name="Rectangle 40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A63F09-D39A-D0E9-C656-D246452F97E5}"/>
              </a:ext>
            </a:extLst>
          </p:cNvPr>
          <p:cNvSpPr txBox="1"/>
          <p:nvPr/>
        </p:nvSpPr>
        <p:spPr>
          <a:xfrm>
            <a:off x="4753117" y="1957906"/>
            <a:ext cx="7081519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it-IT" dirty="0">
                <a:ea typeface="Times New Roman" panose="02020603050405020304" pitchFamily="18" charset="0"/>
              </a:rPr>
              <a:t>Poca</a:t>
            </a:r>
            <a:r>
              <a:rPr lang="it-IT" sz="1800" b="0" dirty="0">
                <a:effectLst/>
                <a:ea typeface="Times New Roman" panose="02020603050405020304" pitchFamily="18" charset="0"/>
              </a:rPr>
              <a:t> attenzione è dedicata al tema della partecipazione al voto  da parte delle forze politiche e dai media</a:t>
            </a:r>
          </a:p>
          <a:p>
            <a:pPr algn="ctr">
              <a:lnSpc>
                <a:spcPts val="2160"/>
              </a:lnSpc>
            </a:pPr>
            <a:endParaRPr lang="it-IT" dirty="0">
              <a:ea typeface="Times New Roman" panose="02020603050405020304" pitchFamily="18" charset="0"/>
            </a:endParaRPr>
          </a:p>
          <a:p>
            <a:pPr algn="ctr">
              <a:lnSpc>
                <a:spcPts val="2160"/>
              </a:lnSpc>
            </a:pPr>
            <a:endParaRPr lang="it-IT" dirty="0">
              <a:ea typeface="Times New Roman" panose="02020603050405020304" pitchFamily="18" charset="0"/>
            </a:endParaRPr>
          </a:p>
          <a:p>
            <a:pPr algn="ctr">
              <a:lnSpc>
                <a:spcPts val="2160"/>
              </a:lnSpc>
            </a:pPr>
            <a:endParaRPr lang="it-IT" sz="1200" b="0" dirty="0">
              <a:effectLst/>
              <a:ea typeface="Times New Roman" panose="02020603050405020304" pitchFamily="18" charset="0"/>
            </a:endParaRPr>
          </a:p>
          <a:p>
            <a:pPr algn="ctr">
              <a:lnSpc>
                <a:spcPts val="2160"/>
              </a:lnSpc>
            </a:pPr>
            <a:r>
              <a:rPr lang="it-IT" sz="1800" b="0" dirty="0">
                <a:effectLst/>
                <a:ea typeface="Times New Roman" panose="02020603050405020304" pitchFamily="18" charset="0"/>
              </a:rPr>
              <a:t>ne discutono quasi solo nell’imminenza delle consultazioni elettorali</a:t>
            </a:r>
          </a:p>
          <a:p>
            <a:pPr algn="ctr">
              <a:lnSpc>
                <a:spcPts val="2160"/>
              </a:lnSpc>
            </a:pPr>
            <a:endParaRPr lang="it-IT" dirty="0">
              <a:ea typeface="Times New Roman" panose="02020603050405020304" pitchFamily="18" charset="0"/>
            </a:endParaRPr>
          </a:p>
          <a:p>
            <a:pPr algn="ctr">
              <a:lnSpc>
                <a:spcPts val="2160"/>
              </a:lnSpc>
            </a:pPr>
            <a:endParaRPr lang="it-IT" sz="1000" dirty="0">
              <a:ea typeface="Times New Roman" panose="02020603050405020304" pitchFamily="18" charset="0"/>
            </a:endParaRPr>
          </a:p>
          <a:p>
            <a:pPr algn="ctr">
              <a:lnSpc>
                <a:spcPts val="2160"/>
              </a:lnSpc>
            </a:pPr>
            <a:endParaRPr lang="it-IT" sz="1000" dirty="0">
              <a:ea typeface="Times New Roman" panose="02020603050405020304" pitchFamily="18" charset="0"/>
            </a:endParaRPr>
          </a:p>
          <a:p>
            <a:pPr algn="ctr">
              <a:lnSpc>
                <a:spcPts val="2160"/>
              </a:lnSpc>
            </a:pPr>
            <a:r>
              <a:rPr lang="it-IT" dirty="0">
                <a:ea typeface="Times New Roman" panose="02020603050405020304" pitchFamily="18" charset="0"/>
              </a:rPr>
              <a:t>t</a:t>
            </a:r>
            <a:r>
              <a:rPr lang="it-IT" sz="1800" b="0" dirty="0">
                <a:effectLst/>
                <a:ea typeface="Times New Roman" panose="02020603050405020304" pitchFamily="18" charset="0"/>
              </a:rPr>
              <a:t>uttavia, tra un’elezione e l’altra, quando le istituzioni avrebbero tempo di adottare misure concrete, la questione, come un fiume carsico, si inabissa nuovamente ed esce dalle agende politiche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BDD3E1C2-036A-D2C5-04F9-FB1DF2679FFF}"/>
              </a:ext>
            </a:extLst>
          </p:cNvPr>
          <p:cNvSpPr/>
          <p:nvPr/>
        </p:nvSpPr>
        <p:spPr>
          <a:xfrm>
            <a:off x="8041023" y="2696638"/>
            <a:ext cx="536027" cy="5780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C6B18BF7-0A32-9C94-F73F-7600AF9810AA}"/>
              </a:ext>
            </a:extLst>
          </p:cNvPr>
          <p:cNvSpPr/>
          <p:nvPr/>
        </p:nvSpPr>
        <p:spPr>
          <a:xfrm>
            <a:off x="8041023" y="4070511"/>
            <a:ext cx="536027" cy="5780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84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929BF9BF-FC8B-69B4-6251-3465F54A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88" y="410998"/>
            <a:ext cx="7772400" cy="341724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54BB74-C815-52D0-6178-675DDCBA2E32}"/>
              </a:ext>
            </a:extLst>
          </p:cNvPr>
          <p:cNvSpPr txBox="1"/>
          <p:nvPr/>
        </p:nvSpPr>
        <p:spPr>
          <a:xfrm>
            <a:off x="325822" y="819807"/>
            <a:ext cx="3499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Porrei l’accento sulle </a:t>
            </a:r>
            <a:r>
              <a:rPr lang="it-IT" b="1" dirty="0">
                <a:solidFill>
                  <a:srgbClr val="FFC000"/>
                </a:solidFill>
              </a:rPr>
              <a:t>FORME DIVERSE DELLA PARTECIPAZIONE POLITICA</a:t>
            </a:r>
            <a:r>
              <a:rPr lang="it-IT" dirty="0"/>
              <a:t>, delle quali molto si discute anche a livello istituzionale, che potrebbero invogliare i giovani al voto e facilitare l’espressione del suffragio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9E373E-D44E-E1EA-95C4-9B6F534E13A0}"/>
              </a:ext>
            </a:extLst>
          </p:cNvPr>
          <p:cNvSpPr txBox="1"/>
          <p:nvPr/>
        </p:nvSpPr>
        <p:spPr>
          <a:xfrm>
            <a:off x="4078014" y="4593021"/>
            <a:ext cx="666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Ciò si collega all’altra faccia della medaglia, l’</a:t>
            </a:r>
            <a:r>
              <a:rPr lang="it-IT" b="1" u="sng" dirty="0"/>
              <a:t>astensionismo involontario</a:t>
            </a:r>
            <a:r>
              <a:rPr lang="it-IT" dirty="0"/>
              <a:t>, ovvero coloro che, pur volendo votare, non possono farlo a causa di impedimenti come la distanza dal luogo di residenza per motivi di studio (pensate agli studenti universitari fuori sede)</a:t>
            </a:r>
          </a:p>
        </p:txBody>
      </p:sp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29998418-2D0F-8856-D247-C44F3F2F200D}"/>
              </a:ext>
            </a:extLst>
          </p:cNvPr>
          <p:cNvSpPr/>
          <p:nvPr/>
        </p:nvSpPr>
        <p:spPr>
          <a:xfrm>
            <a:off x="1208689" y="3589283"/>
            <a:ext cx="1587062" cy="200747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2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B40B5-B4FA-2411-97D4-BC9D39DA4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o solo in una folla">
            <a:extLst>
              <a:ext uri="{FF2B5EF4-FFF2-40B4-BE49-F238E27FC236}">
                <a16:creationId xmlns:a16="http://schemas.microsoft.com/office/drawing/2014/main" id="{770763C6-0BC4-D536-0DFF-0EFEBFF5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85" r="8047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7C43FC-BE83-0C37-2AFF-64C5B7F36D20}"/>
              </a:ext>
            </a:extLst>
          </p:cNvPr>
          <p:cNvSpPr txBox="1"/>
          <p:nvPr/>
        </p:nvSpPr>
        <p:spPr>
          <a:xfrm>
            <a:off x="5540703" y="704127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ALTRE FORME DI PARTECIPAZIONE POLITICA (tipiche dei giovani):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DE370E-C72D-B941-B109-390E1FDD9C4D}"/>
              </a:ext>
            </a:extLst>
          </p:cNvPr>
          <p:cNvSpPr txBox="1"/>
          <p:nvPr/>
        </p:nvSpPr>
        <p:spPr>
          <a:xfrm>
            <a:off x="5540703" y="1629611"/>
            <a:ext cx="59436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buAutoNum type="arabicParenR"/>
            </a:pPr>
            <a:r>
              <a:rPr lang="it-IT" dirty="0"/>
              <a:t>Attivismo e volontariato;</a:t>
            </a:r>
          </a:p>
          <a:p>
            <a:pPr marL="342900" indent="-342900">
              <a:lnSpc>
                <a:spcPts val="2160"/>
              </a:lnSpc>
              <a:buAutoNum type="arabicParenR"/>
            </a:pPr>
            <a:r>
              <a:rPr lang="it-IT" dirty="0"/>
              <a:t>Proteste e mobilitazioni;</a:t>
            </a:r>
          </a:p>
          <a:p>
            <a:pPr marL="342900" indent="-342900">
              <a:lnSpc>
                <a:spcPts val="2160"/>
              </a:lnSpc>
              <a:buAutoNum type="arabicParenR"/>
            </a:pPr>
            <a:r>
              <a:rPr lang="it-IT" dirty="0"/>
              <a:t>Attivismo digitale;</a:t>
            </a:r>
          </a:p>
          <a:p>
            <a:pPr marL="342900" indent="-342900">
              <a:lnSpc>
                <a:spcPts val="2160"/>
              </a:lnSpc>
              <a:buAutoNum type="arabicParenR"/>
            </a:pPr>
            <a:r>
              <a:rPr lang="it-IT" dirty="0"/>
              <a:t>Cultura e arte come forma di attivismo</a:t>
            </a:r>
          </a:p>
          <a:p>
            <a:pPr marL="342900" indent="-342900">
              <a:lnSpc>
                <a:spcPts val="2160"/>
              </a:lnSpc>
              <a:buAutoNum type="arabicParenR"/>
            </a:pPr>
            <a:r>
              <a:rPr lang="it-IT" dirty="0"/>
              <a:t>Partecipazione a corpi intermedi (es. rappresentanza studentesca);</a:t>
            </a:r>
          </a:p>
          <a:p>
            <a:pPr marL="342900" indent="-342900">
              <a:lnSpc>
                <a:spcPts val="2160"/>
              </a:lnSpc>
              <a:buAutoNum type="arabicParenR"/>
            </a:pPr>
            <a:r>
              <a:rPr lang="it-IT" dirty="0"/>
              <a:t>Start-up e progetti imprenditoriali a impatto eco-sociale.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434D20-E1E0-2A12-1E4A-587B2DF2119E}"/>
              </a:ext>
            </a:extLst>
          </p:cNvPr>
          <p:cNvSpPr txBox="1"/>
          <p:nvPr/>
        </p:nvSpPr>
        <p:spPr>
          <a:xfrm>
            <a:off x="5540702" y="4399547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Fenomeni importantissimi; tuttavia, è necessario trovare </a:t>
            </a:r>
            <a:r>
              <a:rPr lang="it-IT" b="1" u="sng" dirty="0"/>
              <a:t>anche</a:t>
            </a:r>
            <a:r>
              <a:rPr lang="it-IT" dirty="0"/>
              <a:t> una qualche forma di legittimazione politica, ovvero di legame con la politica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 è fondamentale individuare gli strumenti con i quali </a:t>
            </a:r>
            <a:r>
              <a:rPr lang="it-IT" b="1" u="sng" dirty="0"/>
              <a:t>combattere l’astensionismo</a:t>
            </a:r>
          </a:p>
        </p:txBody>
      </p:sp>
    </p:spTree>
    <p:extLst>
      <p:ext uri="{BB962C8B-B14F-4D97-AF65-F5344CB8AC3E}">
        <p14:creationId xmlns:p14="http://schemas.microsoft.com/office/powerpoint/2010/main" val="289273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FD3522-E619-FE85-3C00-7CF317E6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0579" y="252249"/>
            <a:ext cx="6382511" cy="2926080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1600" b="0" dirty="0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r>
              <a:rPr lang="it-IT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avorire, </a:t>
            </a:r>
            <a:r>
              <a:rPr lang="it-IT" sz="1600" b="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mediante differenti azioni</a:t>
            </a:r>
            <a:r>
              <a:rPr lang="it-IT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il coinvolgimento di ciascun cittadino, informato e motivato a partecipare attivamente al processo democratico </a:t>
            </a:r>
            <a:r>
              <a:rPr lang="it-IT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garantire una rappresentanza </a:t>
            </a:r>
            <a:r>
              <a:rPr lang="it-IT" sz="1600" b="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inclusiva</a:t>
            </a:r>
            <a:r>
              <a:rPr lang="it-IT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(perché pienamente partecipata) e </a:t>
            </a:r>
            <a:r>
              <a:rPr lang="it-IT" sz="1600" b="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piena</a:t>
            </a:r>
            <a:r>
              <a:rPr lang="it-IT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(perché vengono meno quelle barriere che, impedendo il voto di alcuni, possono compromettere la formazione di un’autentica rappresentatività del Parlamento).</a:t>
            </a:r>
            <a:r>
              <a:rPr lang="it-IT" sz="1600" b="0" dirty="0">
                <a:effectLst/>
              </a:rPr>
              <a:t> </a:t>
            </a:r>
            <a:endParaRPr lang="it-IT" sz="1600" b="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063C2D3-9D55-D2B8-D5B0-492D47422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60579" y="3825371"/>
            <a:ext cx="6563082" cy="250338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 reagire all’astensionismo per disinteresse verso la politica e a quello di protesta è imprescindibile l’azione dei </a:t>
            </a:r>
            <a:r>
              <a:rPr lang="it-IT" sz="1800" b="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PARTITI POLITICI</a:t>
            </a:r>
            <a:r>
              <a:rPr lang="it-IT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poiché è compito primario delle forze politiche identificare strategie appropriate per “riconquistare” gli elettori sfiduciati, suscitando in loro una maggiore attenzione e passione nei confronti delle questioni della Repubblica.</a:t>
            </a:r>
            <a:endParaRPr lang="it-IT" sz="1800" b="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DF3BA0C-070D-1372-6027-CB53824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Come favorire la partecipazione politica?</a:t>
            </a:r>
          </a:p>
        </p:txBody>
      </p:sp>
    </p:spTree>
    <p:extLst>
      <p:ext uri="{BB962C8B-B14F-4D97-AF65-F5344CB8AC3E}">
        <p14:creationId xmlns:p14="http://schemas.microsoft.com/office/powerpoint/2010/main" val="96984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to indicante un punto su un tablet con luci al neon verdi">
            <a:extLst>
              <a:ext uri="{FF2B5EF4-FFF2-40B4-BE49-F238E27FC236}">
                <a16:creationId xmlns:a16="http://schemas.microsoft.com/office/drawing/2014/main" id="{65142912-1212-FFBB-E87D-FAD7EF9F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1" r="39100" b="-2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091F5C-A379-BEF1-59EE-DB4FEB050454}"/>
              </a:ext>
            </a:extLst>
          </p:cNvPr>
          <p:cNvSpPr txBox="1"/>
          <p:nvPr/>
        </p:nvSpPr>
        <p:spPr>
          <a:xfrm>
            <a:off x="1534237" y="4212255"/>
            <a:ext cx="4748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Il </a:t>
            </a:r>
            <a:r>
              <a:rPr lang="it-IT" sz="2000" b="1" u="sng" dirty="0"/>
              <a:t>VOTO ELETTRONICO</a:t>
            </a:r>
            <a:r>
              <a:rPr lang="it-IT" sz="2000" dirty="0"/>
              <a:t>, risultato del bilanciamento tra effettività del suffragio e rispetto dei requisiti previsti dalla Costituzione per il voto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3FBFED-71BA-6B0A-F3FA-8E1DADE481B8}"/>
              </a:ext>
            </a:extLst>
          </p:cNvPr>
          <p:cNvSpPr txBox="1"/>
          <p:nvPr/>
        </p:nvSpPr>
        <p:spPr>
          <a:xfrm>
            <a:off x="1949186" y="1152438"/>
            <a:ext cx="3783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COME RIPORTARE ALLE URNE GLI ELETTORI?</a:t>
            </a:r>
          </a:p>
        </p:txBody>
      </p:sp>
    </p:spTree>
    <p:extLst>
      <p:ext uri="{BB962C8B-B14F-4D97-AF65-F5344CB8AC3E}">
        <p14:creationId xmlns:p14="http://schemas.microsoft.com/office/powerpoint/2010/main" val="408673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1C4-3DE9-E091-EE17-4D81F17A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L’affluenza alle urne</a:t>
            </a:r>
            <a:br>
              <a:rPr lang="it-IT" dirty="0"/>
            </a:br>
            <a:r>
              <a:rPr lang="it-IT" sz="1400" dirty="0"/>
              <a:t>(eccetto i referendum)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22DDB4B5-0986-69B4-1419-222472DE3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542220"/>
              </p:ext>
            </p:extLst>
          </p:nvPr>
        </p:nvGraphicFramePr>
        <p:xfrm>
          <a:off x="5376671" y="705113"/>
          <a:ext cx="6457366" cy="563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39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4E9783-FD0C-D327-7C82-39107A7F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sz="1600" cap="all" dirty="0">
                <a:solidFill>
                  <a:schemeClr val="bg1"/>
                </a:solidFill>
              </a:rPr>
              <a:t>Home vote </a:t>
            </a:r>
            <a:r>
              <a:rPr lang="en-US" sz="1600" cap="all" dirty="0" err="1">
                <a:solidFill>
                  <a:schemeClr val="bg1"/>
                </a:solidFill>
              </a:rPr>
              <a:t>elettronico</a:t>
            </a:r>
            <a:br>
              <a:rPr lang="en-US" sz="1200" cap="all" dirty="0">
                <a:solidFill>
                  <a:schemeClr val="bg1"/>
                </a:solidFill>
              </a:rPr>
            </a:br>
            <a:r>
              <a:rPr lang="en-US" sz="1200" dirty="0" err="1">
                <a:solidFill>
                  <a:schemeClr val="bg1"/>
                </a:solidFill>
                <a:effectLst/>
              </a:rPr>
              <a:t>L’elettore</a:t>
            </a:r>
            <a:r>
              <a:rPr lang="en-US" sz="120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esprime</a:t>
            </a:r>
            <a:r>
              <a:rPr lang="en-US" sz="1200" dirty="0">
                <a:solidFill>
                  <a:schemeClr val="bg1"/>
                </a:solidFill>
                <a:effectLst/>
              </a:rPr>
              <a:t> il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suffragio</a:t>
            </a:r>
            <a:r>
              <a:rPr lang="en-US" sz="120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attraverso</a:t>
            </a:r>
            <a:r>
              <a:rPr lang="en-US" sz="120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device</a:t>
            </a:r>
            <a:r>
              <a:rPr lang="en-US" sz="120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privati</a:t>
            </a:r>
            <a:r>
              <a:rPr lang="en-US" sz="1200" dirty="0">
                <a:solidFill>
                  <a:schemeClr val="bg1"/>
                </a:solidFill>
                <a:effectLst/>
              </a:rPr>
              <a:t> (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smartphone</a:t>
            </a:r>
            <a:r>
              <a:rPr lang="en-US" sz="120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tablet</a:t>
            </a:r>
            <a:r>
              <a:rPr lang="en-US" sz="1200" dirty="0">
                <a:solidFill>
                  <a:schemeClr val="bg1"/>
                </a:solidFill>
                <a:effectLst/>
              </a:rPr>
              <a:t> o 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computer</a:t>
            </a:r>
            <a:r>
              <a:rPr lang="en-US" sz="1200" dirty="0">
                <a:solidFill>
                  <a:schemeClr val="bg1"/>
                </a:solidFill>
                <a:effectLst/>
              </a:rPr>
              <a:t>) in un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luogo</a:t>
            </a:r>
            <a:r>
              <a:rPr lang="en-US" sz="1200" dirty="0">
                <a:solidFill>
                  <a:schemeClr val="bg1"/>
                </a:solidFill>
                <a:effectLst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presidiato</a:t>
            </a:r>
            <a:r>
              <a:rPr lang="en-US" sz="1200" dirty="0">
                <a:solidFill>
                  <a:schemeClr val="bg1"/>
                </a:solidFill>
                <a:effectLst/>
              </a:rPr>
              <a:t>.</a:t>
            </a:r>
            <a:endParaRPr lang="en-US" sz="1200" cap="all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asellaDiTesto 2">
            <a:extLst>
              <a:ext uri="{FF2B5EF4-FFF2-40B4-BE49-F238E27FC236}">
                <a16:creationId xmlns:a16="http://schemas.microsoft.com/office/drawing/2014/main" id="{E7DC14CB-5706-1984-C996-A19781B31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234736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66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Blocco appunti bianco e matita a colori">
            <a:extLst>
              <a:ext uri="{FF2B5EF4-FFF2-40B4-BE49-F238E27FC236}">
                <a16:creationId xmlns:a16="http://schemas.microsoft.com/office/drawing/2014/main" id="{B44B2F49-12FC-A989-3516-9E6CC472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13" r="9234" b="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BA786ED-F569-E25B-3D30-2F99CD863068}"/>
              </a:ext>
            </a:extLst>
          </p:cNvPr>
          <p:cNvSpPr txBox="1">
            <a:spLocks/>
          </p:cNvSpPr>
          <p:nvPr/>
        </p:nvSpPr>
        <p:spPr>
          <a:xfrm>
            <a:off x="89504" y="31750"/>
            <a:ext cx="4215062" cy="150711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44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en-US" sz="3200" cap="all" dirty="0">
                <a:solidFill>
                  <a:schemeClr val="bg1"/>
                </a:solidFill>
              </a:rPr>
              <a:t>La </a:t>
            </a:r>
            <a:r>
              <a:rPr lang="en-US" sz="3200" cap="all" dirty="0" err="1">
                <a:solidFill>
                  <a:schemeClr val="bg1"/>
                </a:solidFill>
              </a:rPr>
              <a:t>soluzione</a:t>
            </a:r>
            <a:r>
              <a:rPr lang="en-US" sz="3200" cap="all" dirty="0">
                <a:solidFill>
                  <a:schemeClr val="bg1"/>
                </a:solidFill>
              </a:rPr>
              <a:t> del </a:t>
            </a:r>
            <a:r>
              <a:rPr lang="en-US" sz="3200" i="1" cap="all" dirty="0">
                <a:solidFill>
                  <a:schemeClr val="bg1"/>
                </a:solidFill>
              </a:rPr>
              <a:t>Libro </a:t>
            </a:r>
            <a:r>
              <a:rPr lang="en-US" sz="3200" i="1" cap="all" dirty="0" err="1">
                <a:solidFill>
                  <a:schemeClr val="bg1"/>
                </a:solidFill>
              </a:rPr>
              <a:t>bianco</a:t>
            </a:r>
            <a:endParaRPr lang="en-US" sz="3200" cap="all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9918C6-4E02-BB7E-976A-4695DF9C35E8}"/>
              </a:ext>
            </a:extLst>
          </p:cNvPr>
          <p:cNvSpPr txBox="1"/>
          <p:nvPr/>
        </p:nvSpPr>
        <p:spPr>
          <a:xfrm>
            <a:off x="4787170" y="634206"/>
            <a:ext cx="69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VOTO ESPRESSO TRAMITE DISPOSITIVO ELETTRONICO IN UN LUOGO PRESIDIATO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1082F7-8129-C659-CFA6-A69DB7C118A2}"/>
              </a:ext>
            </a:extLst>
          </p:cNvPr>
          <p:cNvSpPr txBox="1"/>
          <p:nvPr/>
        </p:nvSpPr>
        <p:spPr>
          <a:xfrm>
            <a:off x="4713096" y="1979180"/>
            <a:ext cx="7105938" cy="391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80"/>
              </a:lnSpc>
            </a:pPr>
            <a:r>
              <a:rPr lang="it-IT" sz="16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Il voto </a:t>
            </a:r>
            <a:r>
              <a:rPr lang="it-IT" sz="1600" kern="100" dirty="0">
                <a:ea typeface="Aptos" panose="020B0004020202020204" pitchFamily="34" charset="0"/>
              </a:rPr>
              <a:t>è</a:t>
            </a:r>
            <a:r>
              <a:rPr lang="it-IT" sz="16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 espresso in un luogo pubblico alla presenza di un pubblico ufficiale (garantiti i principi di personalità ed eguaglianza del voto): l’identità dell’elettore è verificata dal pubblico ufficiale e il voto è espresso nel segreto della cabina elettorale. L’accertamento dell’identità dell’elettore avviene mediante carta d’identità elettronica (garantito il rispetto del principio di eguaglianza del voto): l</a:t>
            </a:r>
            <a:r>
              <a:rPr lang="it-IT" sz="1600" kern="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’impiego di strumenti di riconoscimento elettronici consente la registrazione in tempo reale dell’avvenuta espressione del suffragio, rendendo impossibile all’elettore recarsi in un altro seggio per esprimersi nuovamente (</a:t>
            </a:r>
            <a:r>
              <a:rPr lang="it-IT" sz="1600" b="1" i="1" u="sng" kern="0" dirty="0" err="1">
                <a:solidFill>
                  <a:schemeClr val="tx1"/>
                </a:solidFill>
                <a:ea typeface="Aptos" panose="020B0004020202020204" pitchFamily="34" charset="0"/>
              </a:rPr>
              <a:t>election</a:t>
            </a:r>
            <a:r>
              <a:rPr lang="it-IT" sz="1600" b="1" i="1" u="sng" kern="0" dirty="0">
                <a:solidFill>
                  <a:schemeClr val="tx1"/>
                </a:solidFill>
                <a:ea typeface="Aptos" panose="020B0004020202020204" pitchFamily="34" charset="0"/>
              </a:rPr>
              <a:t> pass</a:t>
            </a:r>
            <a:r>
              <a:rPr lang="it-IT" sz="1600" kern="0" dirty="0">
                <a:solidFill>
                  <a:schemeClr val="tx1"/>
                </a:solidFill>
                <a:ea typeface="Aptos" panose="020B0004020202020204" pitchFamily="34" charset="0"/>
              </a:rPr>
              <a:t>). </a:t>
            </a:r>
            <a:r>
              <a:rPr lang="it-IT" sz="16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Lo stesso </a:t>
            </a:r>
            <a:r>
              <a:rPr lang="it-IT" sz="1600" i="1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software</a:t>
            </a:r>
            <a:r>
              <a:rPr lang="it-IT" sz="16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, attraverso lo strumento di identificazione dell’elettore, genera la scheda elettorale del relativo collegio sulla quale esprimere il voto e le preferenze, ovvero lasciare bianca o annullare la scheda.</a:t>
            </a:r>
            <a:r>
              <a:rPr lang="it-IT" sz="1600" dirty="0">
                <a:solidFill>
                  <a:schemeClr val="tx1"/>
                </a:solidFill>
                <a:effectLst/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67DB7-45C7-0974-CC44-3B53392C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200" i="1"/>
              <a:t>Election pass</a:t>
            </a:r>
            <a:r>
              <a:rPr lang="it-IT" sz="2200"/>
              <a:t> (EP)</a:t>
            </a:r>
            <a:br>
              <a:rPr lang="it-IT" sz="2000" i="1"/>
            </a:br>
            <a:br>
              <a:rPr lang="it-IT" sz="2000" i="1"/>
            </a:br>
            <a:br>
              <a:rPr lang="it-IT" sz="2000" i="1"/>
            </a:br>
            <a:br>
              <a:rPr lang="it-IT" sz="2000" i="1"/>
            </a:br>
            <a:r>
              <a:rPr lang="it-IT" sz="2000"/>
              <a:t>potrebbe agevolare la partecipazione al voto garantendo la regolarità del procedimento elettorale</a:t>
            </a:r>
            <a:r>
              <a:rPr lang="it-IT" sz="2000" i="1"/>
              <a:t> </a:t>
            </a:r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0F37BE-853F-D77A-6FA7-94FD9DAC441D}"/>
              </a:ext>
            </a:extLst>
          </p:cNvPr>
          <p:cNvSpPr txBox="1"/>
          <p:nvPr/>
        </p:nvSpPr>
        <p:spPr>
          <a:xfrm>
            <a:off x="4990549" y="775884"/>
            <a:ext cx="6913056" cy="561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08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u="sng" dirty="0"/>
              <a:t>Voto presso il proprio seggio elettorale</a:t>
            </a:r>
            <a:r>
              <a:rPr lang="it-IT" sz="1400" dirty="0"/>
              <a:t>: l’elettore che si reca al seggio può presentare solo il documento d’identità; l’esibizione dell’EP è opzionale </a:t>
            </a:r>
            <a:r>
              <a:rPr lang="it-IT" sz="1400" dirty="0">
                <a:sym typeface="Wingdings" pitchFamily="2" charset="2"/>
              </a:rPr>
              <a:t></a:t>
            </a:r>
            <a:r>
              <a:rPr lang="it-IT" sz="1400" dirty="0"/>
              <a:t> il seggio può provvedere, mediante apposita </a:t>
            </a:r>
            <a:r>
              <a:rPr lang="it-IT" sz="1400" i="1" dirty="0"/>
              <a:t>app</a:t>
            </a:r>
            <a:r>
              <a:rPr lang="it-IT" sz="1400" dirty="0"/>
              <a:t>, alla verifica dell’EP associato al cittadino e alla registrazione del voto </a:t>
            </a:r>
            <a:r>
              <a:rPr lang="it-IT" sz="1400" dirty="0">
                <a:sym typeface="Wingdings" panose="05000000000000000000" pitchFamily="2" charset="2"/>
              </a:rPr>
              <a:t></a:t>
            </a:r>
            <a:r>
              <a:rPr lang="it-IT" sz="1400" dirty="0"/>
              <a:t> velocizzazione procedura e riduzione probabilità errori.</a:t>
            </a:r>
            <a:endParaRPr lang="en-US" sz="1400" dirty="0"/>
          </a:p>
          <a:p>
            <a:pPr lvl="0" algn="just">
              <a:lnSpc>
                <a:spcPts val="208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u="sng" dirty="0"/>
              <a:t>Voto presso un altro seggio elettorale</a:t>
            </a:r>
            <a:r>
              <a:rPr lang="it-IT" sz="1400" dirty="0"/>
              <a:t>: l’elettore appartenente alle forze armate, ospedalizzato o rappresentante di lista esibisce il documento d’identità </a:t>
            </a:r>
            <a:r>
              <a:rPr lang="it-IT" sz="1400" b="1" u="sng" dirty="0"/>
              <a:t>insieme</a:t>
            </a:r>
            <a:r>
              <a:rPr lang="it-IT" sz="1400" dirty="0"/>
              <a:t> all’EP. Il personale del seggio, mediante apposita </a:t>
            </a:r>
            <a:r>
              <a:rPr lang="it-IT" sz="1400" i="1" dirty="0"/>
              <a:t>app</a:t>
            </a:r>
            <a:r>
              <a:rPr lang="it-IT" sz="1400" dirty="0"/>
              <a:t>, provvede alla verifica alla registrazione dell’avvenuta votazione. Valido anche per gli altri elettori intenzionati a votare il giorno delle elezioni presso un </a:t>
            </a:r>
            <a:r>
              <a:rPr lang="it-IT" sz="1400" u="sng" dirty="0"/>
              <a:t>altro seggio</a:t>
            </a:r>
            <a:r>
              <a:rPr lang="it-IT" sz="1400" dirty="0"/>
              <a:t> elettorale, purché nella medesima circoscrizione. Il limite territoriale potrebbe essere eliminato per le votazioni referendarie. </a:t>
            </a:r>
            <a:endParaRPr lang="en-US" sz="1400" dirty="0"/>
          </a:p>
          <a:p>
            <a:pPr lvl="0" algn="just">
              <a:lnSpc>
                <a:spcPts val="208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u="sng" dirty="0"/>
              <a:t>Voto anticipato presso strutture autorizzate</a:t>
            </a:r>
            <a:r>
              <a:rPr lang="it-IT" sz="1400" dirty="0"/>
              <a:t>: l’elettore si reca presso le strutture autorizzate ed esibisce il documento d’identità e l’EP. In tali Uffici si provvede, mediante </a:t>
            </a:r>
            <a:r>
              <a:rPr lang="it-IT" sz="1400" i="1" dirty="0"/>
              <a:t>app</a:t>
            </a:r>
            <a:r>
              <a:rPr lang="it-IT" sz="1400" dirty="0"/>
              <a:t>, alla verifica dell’EP e alla registrazione del voto. All’elettore è consegnata la scheda della circoscrizione di appartenenza che sarà inviata, a mezzo posta, al Comune nelle cui liste elettorali è iscritto e perverrà al seggio di iscrizione </a:t>
            </a:r>
            <a:r>
              <a:rPr lang="it-IT" sz="1400" b="1" u="sng" dirty="0"/>
              <a:t>prima</a:t>
            </a:r>
            <a:r>
              <a:rPr lang="it-IT" sz="1400" dirty="0"/>
              <a:t> della chiusura delle operazioni di voto per consentirne lo scrutinio con le altre schede </a:t>
            </a:r>
            <a:r>
              <a:rPr lang="it-IT" sz="1400" dirty="0">
                <a:sym typeface="Wingdings" panose="05000000000000000000" pitchFamily="2" charset="2"/>
              </a:rPr>
              <a:t></a:t>
            </a:r>
            <a:r>
              <a:rPr lang="it-IT" sz="1400" dirty="0"/>
              <a:t> opzione più vantaggiosa per ridurre l’astensionismo, tuttavia più costosa per lo Stato.</a:t>
            </a:r>
            <a:endParaRPr lang="en-US" sz="1400" dirty="0"/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15C6E36E-9017-34B3-C65D-22A1474C8823}"/>
              </a:ext>
            </a:extLst>
          </p:cNvPr>
          <p:cNvSpPr/>
          <p:nvPr/>
        </p:nvSpPr>
        <p:spPr>
          <a:xfrm>
            <a:off x="2013977" y="1722476"/>
            <a:ext cx="676060" cy="8931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709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tita e foglio di test a scelta multipla">
            <a:extLst>
              <a:ext uri="{FF2B5EF4-FFF2-40B4-BE49-F238E27FC236}">
                <a16:creationId xmlns:a16="http://schemas.microsoft.com/office/drawing/2014/main" id="{F20B0C4C-3364-A1BE-BA41-366745B6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8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B1C2A7-2833-ACC0-4FDB-EB23B902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it-IT" dirty="0"/>
              <a:t>PER CONCLUDERE...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DF116-56E6-11CC-30EC-F74463AF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Il diritto di voto è un </a:t>
            </a:r>
            <a:r>
              <a:rPr lang="it-IT" sz="1400" b="0" i="0" u="sng" strike="noStrike" dirty="0">
                <a:solidFill>
                  <a:srgbClr val="000000"/>
                </a:solidFill>
                <a:effectLst/>
              </a:rPr>
              <a:t>pilastro fondamentale della democrazia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L’art. 48 Cost. individua nel voto un diritto, che si traduce in una responsabilità civica;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Partecipare alle elezioni significa esercitare la sovranità popolare</a:t>
            </a:r>
            <a:r>
              <a:rPr lang="it-IT" sz="1400" b="0" dirty="0">
                <a:solidFill>
                  <a:srgbClr val="000000"/>
                </a:solidFill>
              </a:rPr>
              <a:t> (art. 1 Cost.);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it-IT" sz="1400" b="0" i="1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L’astensionismo indebolisce la rappresentatività delle istituzioni e il principio democratico, mentre l’esercizio del suffragio contribuisce a rafforzare la democrazia e a tutelare i diritti fondamentali.</a:t>
            </a:r>
          </a:p>
          <a:p>
            <a:pPr algn="just">
              <a:spcBef>
                <a:spcPts val="0"/>
              </a:spcBef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L’innovazione delle modalità di voto può favorire una più ampia partecipazione, soprattutto da parte delle nuove generazioni, rendendo il processo elettorale </a:t>
            </a:r>
            <a:r>
              <a:rPr lang="it-IT" sz="1400" i="0" u="sng" strike="noStrike" dirty="0">
                <a:solidFill>
                  <a:srgbClr val="000000"/>
                </a:solidFill>
                <a:effectLst/>
              </a:rPr>
              <a:t>più accessibile ed efficiente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ntine a terra con solo una dritta">
            <a:extLst>
              <a:ext uri="{FF2B5EF4-FFF2-40B4-BE49-F238E27FC236}">
                <a16:creationId xmlns:a16="http://schemas.microsoft.com/office/drawing/2014/main" id="{46DBC009-6BA9-4BFE-1739-E51FB9434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38" r="28533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B60878-10BA-43C3-902A-2955C18A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it-IT" sz="3300" dirty="0">
                <a:solidFill>
                  <a:schemeClr val="tx1"/>
                </a:solidFill>
              </a:rPr>
              <a:t>Il partito del </a:t>
            </a:r>
            <a:r>
              <a:rPr lang="it-IT" sz="3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“</a:t>
            </a:r>
            <a:r>
              <a:rPr lang="it-IT" sz="3300" dirty="0">
                <a:solidFill>
                  <a:schemeClr val="tx1"/>
                </a:solidFill>
              </a:rPr>
              <a:t>non voto</a:t>
            </a:r>
            <a:r>
              <a:rPr lang="it-IT" sz="36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”</a:t>
            </a:r>
            <a:endParaRPr lang="it-IT" sz="33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EC9B2-99E4-D145-FDED-F8146DDD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 fontScale="92500" lnSpcReduction="20000"/>
          </a:bodyPr>
          <a:lstStyle/>
          <a:p>
            <a:pPr algn="just"/>
            <a:r>
              <a:rPr lang="it-IT" b="0" dirty="0">
                <a:solidFill>
                  <a:srgbClr val="000000"/>
                </a:solidFill>
                <a:ea typeface="Times New Roman" panose="02020603050405020304" pitchFamily="18" charset="0"/>
              </a:rPr>
              <a:t>Nel 2013 a</a:t>
            </a:r>
            <a:r>
              <a:rPr lang="it-IT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lle elezioni politiche il “partito del non voto” ha superato per la prima volta, in termini di preferenze, entrambi i principali partiti. Da allora l’astensione è diventata la scelta più comune tra gli elettori, superando il sostegno verso le singole liste e ai partiti.</a:t>
            </a:r>
          </a:p>
          <a:p>
            <a:pPr algn="just"/>
            <a:r>
              <a:rPr lang="it-IT" b="0" dirty="0">
                <a:solidFill>
                  <a:srgbClr val="000000"/>
                </a:solidFill>
                <a:ea typeface="Times New Roman" panose="02020603050405020304" pitchFamily="18" charset="0"/>
              </a:rPr>
              <a:t>Si pensi che alle </a:t>
            </a:r>
            <a:r>
              <a:rPr lang="it-IT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elezioni del 2022 il “partito del non voto” ha rappresentato il 37,28%, seguito da Fratelli d’Italia (con il 15,87%) e dal Partito Democratico (con l’11,64%).</a:t>
            </a:r>
            <a:endParaRPr lang="it-IT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1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80914-F11F-5673-A930-F35F0F68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o solo in una folla">
            <a:extLst>
              <a:ext uri="{FF2B5EF4-FFF2-40B4-BE49-F238E27FC236}">
                <a16:creationId xmlns:a16="http://schemas.microsoft.com/office/drawing/2014/main" id="{3B0DDA58-1214-4BB8-D512-9CB3FE65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85" r="8047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05A528-7955-4453-AD36-5762B4194EE7}"/>
              </a:ext>
            </a:extLst>
          </p:cNvPr>
          <p:cNvSpPr txBox="1"/>
          <p:nvPr/>
        </p:nvSpPr>
        <p:spPr>
          <a:xfrm>
            <a:off x="5222240" y="694686"/>
            <a:ext cx="6431280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L’astensionismo si colloca nel solco di alcuni fondamentali principi costituzionali: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La </a:t>
            </a:r>
            <a:r>
              <a:rPr lang="it-IT" sz="18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rappresentatività</a:t>
            </a:r>
            <a:r>
              <a:rPr lang="it-IT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del Parlamento, la cui legittimità è fondata sull’espressione autonoma della volontà popolare (art. 1 Cost.);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I</a:t>
            </a:r>
            <a:r>
              <a:rPr lang="it-IT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 </a:t>
            </a:r>
            <a:r>
              <a:rPr lang="it-IT" sz="18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voto</a:t>
            </a:r>
            <a:r>
              <a:rPr lang="it-IT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libero, uguale, personale e segreto (artt. 3 e 48 Cost.), attraverso il quale si manifesta la rappresentatività del Parlamento.</a:t>
            </a:r>
          </a:p>
          <a:p>
            <a:pPr algn="just">
              <a:lnSpc>
                <a:spcPct val="150000"/>
              </a:lnSpc>
            </a:pPr>
            <a:r>
              <a:rPr lang="it-IT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Rispetto a questi principi il fenomeno dell’astensionismo è rovesciato, poiché esso esprime la </a:t>
            </a:r>
            <a:r>
              <a:rPr lang="it-IT" sz="1800" b="1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rinuncia</a:t>
            </a:r>
            <a:r>
              <a:rPr lang="it-IT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a partecipare al processo democratico e perciò solleva questioni relative al grado di efficacia e completezza della rappresentanza politica.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63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19053-8B8D-9940-E62A-06C1E22D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Eppure, a vostro avviso, il voto è ancora lo strumento più efficace per partecipare alle decisioni della Repubblica (la cosa pubblica).</a:t>
            </a:r>
          </a:p>
        </p:txBody>
      </p:sp>
      <p:pic>
        <p:nvPicPr>
          <p:cNvPr id="4" name="Immagine 3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1B1F8844-B523-D7FF-4796-0D355B24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67" y="705113"/>
            <a:ext cx="7142392" cy="333572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469D55-1138-0450-092F-AE0869317889}"/>
              </a:ext>
            </a:extLst>
          </p:cNvPr>
          <p:cNvSpPr txBox="1"/>
          <p:nvPr/>
        </p:nvSpPr>
        <p:spPr>
          <a:xfrm>
            <a:off x="5703659" y="4813738"/>
            <a:ext cx="539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FF0000"/>
                </a:solidFill>
              </a:rPr>
              <a:t>Si tratta di capire perché l’astensionismo è in crescita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2780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3C6739-313C-613C-231F-DA9CC0EBB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Astensionismo volontario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91B65A8-0735-87A3-F35D-D8DD5B56C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76668" y="3954885"/>
            <a:ext cx="6166419" cy="2542979"/>
          </a:xfrm>
        </p:spPr>
        <p:txBody>
          <a:bodyPr>
            <a:noAutofit/>
          </a:bodyPr>
          <a:lstStyle/>
          <a:p>
            <a:pPr algn="just"/>
            <a:r>
              <a:rPr lang="it-IT" sz="1500" b="0" dirty="0">
                <a:ea typeface="Calibri" panose="020F0502020204030204" pitchFamily="34" charset="0"/>
              </a:rPr>
              <a:t>Distacco dalla politica causato dalla </a:t>
            </a:r>
            <a:r>
              <a:rPr lang="it-IT" sz="1500" u="sng" dirty="0">
                <a:ea typeface="Calibri" panose="020F0502020204030204" pitchFamily="34" charset="0"/>
              </a:rPr>
              <a:t>perdita di fiducia</a:t>
            </a:r>
            <a:r>
              <a:rPr lang="it-IT" sz="1500" b="0" dirty="0">
                <a:ea typeface="Calibri" panose="020F0502020204030204" pitchFamily="34" charset="0"/>
              </a:rPr>
              <a:t>. Nasce dal</a:t>
            </a:r>
            <a:r>
              <a:rPr lang="it-IT" sz="1500" b="0" dirty="0">
                <a:effectLst/>
                <a:ea typeface="Calibri" panose="020F0502020204030204" pitchFamily="34" charset="0"/>
              </a:rPr>
              <a:t> c.d. processo di personalizzazione della politica, provocato dalla perdita di centralità dei partiti; dal mutamento del sistema politico (anni ’90); dagli effetti sociali delle politiche economiche che si sono succedute dalla grande recessione degli anni ’8</a:t>
            </a:r>
            <a:r>
              <a:rPr lang="it-IT" sz="1500" b="0" dirty="0">
                <a:ea typeface="Calibri" panose="020F0502020204030204" pitchFamily="34" charset="0"/>
              </a:rPr>
              <a:t>0</a:t>
            </a:r>
            <a:r>
              <a:rPr lang="it-IT" sz="1500" b="0" dirty="0">
                <a:effectLst/>
                <a:ea typeface="Calibri" panose="020F0502020204030204" pitchFamily="34" charset="0"/>
              </a:rPr>
              <a:t>.</a:t>
            </a:r>
            <a:endParaRPr lang="it-IT" sz="1500" b="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AA636A8C-0276-A1EA-BD0A-4C62CE82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Dipartimento per le riforme istituzionali, </a:t>
            </a:r>
            <a:br>
              <a:rPr lang="it-IT" sz="2000" dirty="0"/>
            </a:br>
            <a:r>
              <a:rPr lang="it-IT" sz="2000" i="1" dirty="0"/>
              <a:t>Per la partecipazione dei cittadini. Come ridurre l’astensionismo e agevolare il voto</a:t>
            </a:r>
            <a:br>
              <a:rPr lang="it-IT" sz="2000" i="1" dirty="0"/>
            </a:br>
            <a:br>
              <a:rPr lang="it-IT" sz="2000" i="1" dirty="0"/>
            </a:br>
            <a:r>
              <a:rPr lang="it-IT" sz="2000" dirty="0">
                <a:solidFill>
                  <a:srgbClr val="FF0000"/>
                </a:solidFill>
              </a:rPr>
              <a:t>Due macro-aree: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CEB3D3-CC97-1962-8589-7801815F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6668" y="247913"/>
            <a:ext cx="6166422" cy="457200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Astensionismo involontario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984C8A-6612-2445-7203-24FEBFC3B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6668" y="727185"/>
            <a:ext cx="6166422" cy="2451144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1400" b="0" dirty="0">
                <a:ea typeface="Calibri" panose="020F0502020204030204" pitchFamily="34" charset="0"/>
              </a:rPr>
              <a:t>La </a:t>
            </a:r>
            <a:r>
              <a:rPr lang="it-IT" sz="1400" b="0" dirty="0">
                <a:effectLst/>
                <a:ea typeface="Calibri" panose="020F0502020204030204" pitchFamily="34" charset="0"/>
              </a:rPr>
              <a:t>causa principale dell’astensionismo è la maggiore mobilità della popolazione (dentro e fuori i confini nazionali) per motivi diversi (studio, lavoro, sport, svago). Ciò determina la lontananza degli elettori dal luogo di residenza, che rende loro impossibile recarsi alle urne.</a:t>
            </a:r>
          </a:p>
          <a:p>
            <a:pPr algn="just"/>
            <a:r>
              <a:rPr lang="it-IT" sz="1400" b="0" dirty="0">
                <a:ea typeface="Calibri" panose="020F0502020204030204" pitchFamily="34" charset="0"/>
                <a:cs typeface="Times New Roman" panose="02020603050405020304" pitchFamily="18" charset="0"/>
              </a:rPr>
              <a:t>A ciò si aggiungono le difficoltà che incontrano </a:t>
            </a:r>
            <a:r>
              <a:rPr lang="it-IT" sz="14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gli anziani, gli infermi, gli ospiti dei presidi sanitari o sociosanitari.</a:t>
            </a:r>
            <a:endParaRPr lang="it-IT" sz="14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86EFB-F346-554A-3DBA-177D458914CC}"/>
              </a:ext>
            </a:extLst>
          </p:cNvPr>
          <p:cNvSpPr txBox="1">
            <a:spLocks/>
          </p:cNvSpPr>
          <p:nvPr/>
        </p:nvSpPr>
        <p:spPr>
          <a:xfrm>
            <a:off x="492016" y="511093"/>
            <a:ext cx="11207967" cy="11054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it-IT" sz="18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Il</a:t>
            </a:r>
            <a:r>
              <a:rPr lang="it-IT" sz="1800" b="0" i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Libro Bianco </a:t>
            </a:r>
            <a:r>
              <a:rPr lang="it-IT" sz="18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si è occupato in particolare di studiare il fenomeno dell’</a:t>
            </a:r>
            <a:r>
              <a:rPr lang="it-IT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astensionismo reale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it-IT" sz="18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(gli elettori non esercitano il diritto di voto). </a:t>
            </a:r>
          </a:p>
          <a:p>
            <a:pPr algn="just">
              <a:lnSpc>
                <a:spcPct val="100000"/>
              </a:lnSpc>
            </a:pPr>
            <a:r>
              <a:rPr lang="it-IT" sz="18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Le cause principali dell’</a:t>
            </a:r>
            <a:r>
              <a:rPr lang="it-IT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astensionismo volontario</a:t>
            </a:r>
            <a:r>
              <a:rPr lang="it-IT" sz="18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sono:</a:t>
            </a:r>
            <a:endParaRPr lang="it-IT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22274E-A278-0787-858E-80850EE7CDB1}"/>
              </a:ext>
            </a:extLst>
          </p:cNvPr>
          <p:cNvSpPr txBox="1"/>
          <p:nvPr/>
        </p:nvSpPr>
        <p:spPr>
          <a:xfrm>
            <a:off x="802640" y="1828800"/>
            <a:ext cx="11207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it-IT" sz="1800" b="1" dirty="0">
                <a:solidFill>
                  <a:srgbClr val="FF0000"/>
                </a:solidFill>
              </a:rPr>
              <a:t>PROTESTA: </a:t>
            </a: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Espressione massima del </a:t>
            </a:r>
            <a:r>
              <a:rPr lang="it-IT" sz="1800" b="1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dissenso</a:t>
            </a: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nei confronti della politica in generale o della politica del momento (15-20%).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800" b="1" dirty="0">
                <a:solidFill>
                  <a:srgbClr val="FF0000"/>
                </a:solidFill>
              </a:rPr>
              <a:t>DISINTERESSE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b="1" u="sng" dirty="0">
                <a:cs typeface="Times New Roman" panose="02020603050405020304" pitchFamily="18" charset="0"/>
              </a:rPr>
              <a:t>I</a:t>
            </a:r>
            <a:r>
              <a:rPr lang="it-IT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ndifferenza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rispetto al momento elettorale, alla vita politica o, comunque, frutto della percezione di essere incapaci ad incidere sulle decisioni politiche collettive (10-15%).</a:t>
            </a: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“</a:t>
            </a:r>
            <a:r>
              <a:rPr lang="it-IT" sz="1800" b="1" dirty="0">
                <a:solidFill>
                  <a:srgbClr val="FF0000"/>
                </a:solidFill>
              </a:rPr>
              <a:t>ASFISSIA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”</a:t>
            </a:r>
            <a:r>
              <a:rPr lang="it-IT" sz="1800" b="1" dirty="0">
                <a:solidFill>
                  <a:srgbClr val="FF0000"/>
                </a:solidFill>
              </a:rPr>
              <a:t>: </a:t>
            </a:r>
            <a:r>
              <a:rPr lang="it-IT" sz="1800" dirty="0">
                <a:cs typeface="Times New Roman" panose="02020603050405020304" pitchFamily="18" charset="0"/>
              </a:rPr>
              <a:t>Prendiamo ad 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esempio un cittadino lombardo:</a:t>
            </a:r>
            <a:endParaRPr lang="it-IT" sz="1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giugno 2022 votazioni referendarie;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settembre 2022 votazioni politiche nazionali;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febbraio 2023 elezioni per il Presidente e il Consiglio regionale;</a:t>
            </a:r>
            <a:endParaRPr lang="it-IT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aggio-giugno 2023 elezioni comunali (con possibile turno di ballottaggio). </a:t>
            </a:r>
            <a:endParaRPr lang="it-IT" dirty="0">
              <a:latin typeface="+mn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181509-0773-5560-BEC0-092A16BEE53F}"/>
              </a:ext>
            </a:extLst>
          </p:cNvPr>
          <p:cNvSpPr txBox="1"/>
          <p:nvPr/>
        </p:nvSpPr>
        <p:spPr>
          <a:xfrm>
            <a:off x="333794" y="5101178"/>
            <a:ext cx="9306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Il continuo “appello” al corpo elettorale può indurre anche i cittadini che credono nelle elezioni a stancarsi. </a:t>
            </a:r>
            <a:r>
              <a:rPr lang="it-IT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L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costante campagna elettorale </a:t>
            </a:r>
            <a:r>
              <a:rPr lang="it-IT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ne riduce notevolmente i tempi, compromettendo anche il relativo periodo </a:t>
            </a:r>
            <a:r>
              <a:rPr lang="it-IT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 maturazione del dibattito pubblico, di scambio e, dunque, di formazione degli orientamenti politici dei singoli. </a:t>
            </a:r>
            <a:endParaRPr lang="it-IT" sz="1800" dirty="0">
              <a:effectLst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Freccia circolare a sinistra 11">
            <a:extLst>
              <a:ext uri="{FF2B5EF4-FFF2-40B4-BE49-F238E27FC236}">
                <a16:creationId xmlns:a16="http://schemas.microsoft.com/office/drawing/2014/main" id="{286DF683-D0E8-99C8-AC2A-83EDC21A9C52}"/>
              </a:ext>
            </a:extLst>
          </p:cNvPr>
          <p:cNvSpPr/>
          <p:nvPr/>
        </p:nvSpPr>
        <p:spPr>
          <a:xfrm>
            <a:off x="10231120" y="4381951"/>
            <a:ext cx="1229360" cy="141224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tita e foglio di test a scelta multipla">
            <a:extLst>
              <a:ext uri="{FF2B5EF4-FFF2-40B4-BE49-F238E27FC236}">
                <a16:creationId xmlns:a16="http://schemas.microsoft.com/office/drawing/2014/main" id="{D308D1E8-884F-FE4E-FD76-DEC963BB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8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F49889-E235-DE2C-557B-679A9848EBE2}"/>
              </a:ext>
            </a:extLst>
          </p:cNvPr>
          <p:cNvSpPr txBox="1"/>
          <p:nvPr/>
        </p:nvSpPr>
        <p:spPr>
          <a:xfrm>
            <a:off x="5704038" y="424982"/>
            <a:ext cx="520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ASTENSIONISMO</a:t>
            </a:r>
          </a:p>
          <a:p>
            <a:pPr algn="ctr"/>
            <a:r>
              <a:rPr lang="it-IT" sz="2800" b="1" dirty="0"/>
              <a:t>VOLONTARIO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5A399A-AA03-B978-6067-C616E51F9B9F}"/>
              </a:ext>
            </a:extLst>
          </p:cNvPr>
          <p:cNvSpPr txBox="1"/>
          <p:nvPr/>
        </p:nvSpPr>
        <p:spPr>
          <a:xfrm>
            <a:off x="4686997" y="1930612"/>
            <a:ext cx="7244080" cy="404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cs typeface="Times New Roman" panose="02020603050405020304" pitchFamily="18" charset="0"/>
              </a:rPr>
              <a:t>ALTRE CAUSE:</a:t>
            </a:r>
          </a:p>
          <a:p>
            <a:pPr algn="just"/>
            <a:endParaRPr lang="it-IT" b="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340"/>
              </a:lnSpc>
              <a:buFont typeface="+mj-lt"/>
              <a:buAutoNum type="arabicParenR"/>
            </a:pPr>
            <a:r>
              <a:rPr lang="it-IT" sz="1700" b="0" dirty="0">
                <a:latin typeface="+mn-lt"/>
                <a:cs typeface="Times New Roman" panose="02020603050405020304" pitchFamily="18" charset="0"/>
              </a:rPr>
              <a:t>Tendenza a partecipare alle elezioni considerate più importanti;</a:t>
            </a:r>
            <a:endParaRPr lang="it-IT" sz="1700" dirty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340"/>
              </a:lnSpc>
              <a:buFont typeface="+mj-lt"/>
              <a:buAutoNum type="arabicParenR"/>
            </a:pPr>
            <a:r>
              <a:rPr lang="it-IT" sz="1700" b="0" dirty="0">
                <a:latin typeface="+mn-lt"/>
                <a:cs typeface="Times New Roman" panose="02020603050405020304" pitchFamily="18" charset="0"/>
              </a:rPr>
              <a:t>Forte somiglianza tra proposte dei candidati e delle coalizioni </a:t>
            </a:r>
            <a:r>
              <a:rPr lang="it-IT" sz="1700" b="0" dirty="0">
                <a:latin typeface="+mn-lt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1700" b="0" dirty="0">
                <a:latin typeface="+mn-lt"/>
                <a:cs typeface="Times New Roman" panose="02020603050405020304" pitchFamily="18" charset="0"/>
              </a:rPr>
              <a:t>si ritiene che la vittoria dell’uno o dell’altro partito o coalizione abbia un impatto irrilevante sugli interessi, privati, pubblici e di categoria dell’intero corpo elettorale;</a:t>
            </a:r>
            <a:endParaRPr lang="it-IT" sz="1700" dirty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340"/>
              </a:lnSpc>
              <a:buFont typeface="+mj-lt"/>
              <a:buAutoNum type="arabicParenR"/>
            </a:pPr>
            <a:r>
              <a:rPr lang="it-IT" sz="1700" u="sng" dirty="0">
                <a:latin typeface="+mn-lt"/>
                <a:cs typeface="Times New Roman" panose="02020603050405020304" pitchFamily="18" charset="0"/>
              </a:rPr>
              <a:t>Crisi dei partiti</a:t>
            </a:r>
            <a:r>
              <a:rPr lang="it-IT" sz="1700" b="0" dirty="0">
                <a:latin typeface="+mn-lt"/>
                <a:cs typeface="Times New Roman" panose="02020603050405020304" pitchFamily="18" charset="0"/>
              </a:rPr>
              <a:t>: non riescono più a mobilitare gli elettori e a portarli alle urne. È la causa più influente e esprime la sfiducia nei confronti delle istituzioni </a:t>
            </a:r>
            <a:r>
              <a:rPr lang="it-IT" sz="1700" b="0" dirty="0">
                <a:latin typeface="+mn-lt"/>
                <a:cs typeface="Times New Roman" panose="02020603050405020304" pitchFamily="18" charset="0"/>
                <a:sym typeface="Wingdings" pitchFamily="2" charset="2"/>
              </a:rPr>
              <a:t> il </a:t>
            </a:r>
            <a:r>
              <a:rPr lang="it-IT" sz="1700" b="0" dirty="0">
                <a:latin typeface="+mn-lt"/>
                <a:cs typeface="Times New Roman" panose="02020603050405020304" pitchFamily="18" charset="0"/>
              </a:rPr>
              <a:t>vero crollo dell’affluenza si è verificato dopo lo “scandalo Tangentopoli”, che ha fatto venir meno la fiducia dei cittadini verso la classe politica e perciò i </a:t>
            </a:r>
            <a:r>
              <a:rPr lang="it-IT" sz="1700" u="sng" dirty="0">
                <a:latin typeface="+mn-lt"/>
                <a:cs typeface="Times New Roman" panose="02020603050405020304" pitchFamily="18" charset="0"/>
              </a:rPr>
              <a:t>rappresentanti</a:t>
            </a:r>
            <a:r>
              <a:rPr lang="it-IT" sz="1700" b="0" dirty="0">
                <a:latin typeface="+mn-lt"/>
                <a:cs typeface="Times New Roman" panose="02020603050405020304" pitchFamily="18" charset="0"/>
              </a:rPr>
              <a:t>.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330338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DB287E8-8DEE-EF1D-21E3-AE125C33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6667" y="213203"/>
            <a:ext cx="6166422" cy="457200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LA </a:t>
            </a:r>
            <a:r>
              <a:rPr lang="it-IT" dirty="0" err="1"/>
              <a:t>POVERTà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7649B3-1907-57D3-E7BB-DAB1BD5EF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6667" y="785106"/>
            <a:ext cx="6166422" cy="234898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it-IT" sz="1400" b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percentuale degli astensionisti cresce tra le fasce più povere della popolazione. Persone frustrate dai problemi che devono affrontare nel quotidiano e vivono un sentimento di delusione e di sconforto rispetto alla capacità della classe politica di offrire una soluzione.</a:t>
            </a:r>
          </a:p>
          <a:p>
            <a:pPr algn="just">
              <a:spcBef>
                <a:spcPts val="0"/>
              </a:spcBef>
            </a:pPr>
            <a:r>
              <a:rPr lang="it-IT" sz="1400" b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Eccetto la Regione Abruzzo, quelle del sud mostrano “livelli </a:t>
            </a:r>
            <a:r>
              <a:rPr lang="it-IT" sz="1400" b="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record</a:t>
            </a:r>
            <a:r>
              <a:rPr lang="it-IT" sz="1400" b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di astensione e di povertà, mentre quelle del centro-nord sono accomunate da bassa astensione e ridotta povertà.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BDB1F4-8EE1-D1BB-E0C2-3F1F3EAD8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La gioventù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DECD361-BE8F-289F-E678-DC71A1E04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2213" y="3851698"/>
            <a:ext cx="6815330" cy="28069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Circa il 40% dei cittadini tra i 18 e i 30 anni ritiene che il voto sia uno strumento inefficace per far valere le proprie opinioni</a:t>
            </a:r>
            <a:r>
              <a:rPr lang="it-IT" sz="1200" b="0" dirty="0">
                <a:solidFill>
                  <a:srgbClr val="000000"/>
                </a:solidFill>
                <a:ea typeface="Calibri" panose="020F0502020204030204" pitchFamily="34" charset="0"/>
              </a:rPr>
              <a:t>; piuttosto, si impegnano</a:t>
            </a:r>
            <a:r>
              <a:rPr lang="it-IT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 manifestazioni pubbliche di protesta, anche grazie all’intermediazione dei </a:t>
            </a:r>
            <a:r>
              <a:rPr lang="it-IT" sz="1200" b="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social network</a:t>
            </a:r>
            <a:r>
              <a:rPr lang="it-IT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La partecipazione “attiva” e costante in rete costituisce la forma di partecipazione prediletta, che consente di obiettare in tempo reale alle decisioni della politica. </a:t>
            </a:r>
          </a:p>
          <a:p>
            <a:pPr algn="just">
              <a:spcBef>
                <a:spcPts val="0"/>
              </a:spcBef>
            </a:pPr>
            <a:r>
              <a:rPr lang="it-IT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Pertanto, la crisi della partecipazione politica è soprattutto quella legata ai classici luoghi della rappresentanza, </a:t>
            </a:r>
            <a:r>
              <a:rPr lang="it-IT" sz="1200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non</a:t>
            </a:r>
            <a:r>
              <a:rPr lang="it-IT" sz="1200" b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l’interesse sé a concorrere a determinare la politica nazionale</a:t>
            </a:r>
            <a:r>
              <a:rPr lang="it-IT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it-IT" sz="1200" b="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66081EE-6080-726E-387B-3139781A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Altri fattori</a:t>
            </a:r>
            <a:br>
              <a:rPr lang="it-IT" dirty="0"/>
            </a:br>
            <a:r>
              <a:rPr lang="it-IT" sz="2000" dirty="0"/>
              <a:t>che fagocitano l’astensionismo volontario</a:t>
            </a:r>
            <a:br>
              <a:rPr lang="it-IT" sz="2000" dirty="0"/>
            </a:br>
            <a:br>
              <a:rPr lang="it-IT" sz="2000" dirty="0"/>
            </a:br>
            <a:r>
              <a:rPr lang="it-IT" sz="1600" dirty="0"/>
              <a:t>Tratti dal </a:t>
            </a:r>
            <a:r>
              <a:rPr lang="it-IT" sz="1600" i="1" dirty="0"/>
              <a:t>Libro bianco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3504701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2244</Words>
  <Application>Microsoft Macintosh PowerPoint</Application>
  <PresentationFormat>Widescreen</PresentationFormat>
  <Paragraphs>117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Meiryo</vt:lpstr>
      <vt:lpstr>NSimSun</vt:lpstr>
      <vt:lpstr>Aptos</vt:lpstr>
      <vt:lpstr>Arial</vt:lpstr>
      <vt:lpstr>Calibri</vt:lpstr>
      <vt:lpstr>Corbel</vt:lpstr>
      <vt:lpstr>SourceSerifVariable</vt:lpstr>
      <vt:lpstr>Times New Roman</vt:lpstr>
      <vt:lpstr>Wingdings</vt:lpstr>
      <vt:lpstr>ShojiVTI</vt:lpstr>
      <vt:lpstr>Il voto e la democrazia, un diritto da esercitare</vt:lpstr>
      <vt:lpstr>L’affluenza alle urne (eccetto i referendum)</vt:lpstr>
      <vt:lpstr>Il partito del “non voto”</vt:lpstr>
      <vt:lpstr>Presentazione standard di PowerPoint</vt:lpstr>
      <vt:lpstr>Eppure, a vostro avviso, il voto è ancora lo strumento più efficace per partecipare alle decisioni della Repubblica (la cosa pubblica).</vt:lpstr>
      <vt:lpstr>Dipartimento per le riforme istituzionali,  Per la partecipazione dei cittadini. Come ridurre l’astensionismo e agevolare il voto  Due macro-aree:</vt:lpstr>
      <vt:lpstr>Presentazione standard di PowerPoint</vt:lpstr>
      <vt:lpstr>Presentazione standard di PowerPoint</vt:lpstr>
      <vt:lpstr>Altri fattori che fagocitano l’astensionismo volontario  Tratti dal Libro bianco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Astensionismo per protesta</vt:lpstr>
      <vt:lpstr>Presentazione standard di PowerPoint</vt:lpstr>
      <vt:lpstr>Presentazione standard di PowerPoint</vt:lpstr>
      <vt:lpstr>Presentazione standard di PowerPoint</vt:lpstr>
      <vt:lpstr>Come favorire la partecipazione politica?</vt:lpstr>
      <vt:lpstr>Presentazione standard di PowerPoint</vt:lpstr>
      <vt:lpstr>Home vote elettronico L’elettore esprime il suffragio attraverso device privati (smartphone, tablet o computer) in un luogo non presidiato.</vt:lpstr>
      <vt:lpstr>Presentazione standard di PowerPoint</vt:lpstr>
      <vt:lpstr>Election pass (EP)    potrebbe agevolare la partecipazione al voto garantendo la regolarità del procedimento elettorale </vt:lpstr>
      <vt:lpstr>PER CONCLUDERE...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Alessandra Mazzola</dc:creator>
  <cp:lastModifiedBy>Alessandra Mazzola</cp:lastModifiedBy>
  <cp:revision>11</cp:revision>
  <dcterms:created xsi:type="dcterms:W3CDTF">2024-12-14T10:38:33Z</dcterms:created>
  <dcterms:modified xsi:type="dcterms:W3CDTF">2025-03-16T13:42:15Z</dcterms:modified>
</cp:coreProperties>
</file>